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60" d="100"/>
          <a:sy n="160" d="100"/>
        </p:scale>
        <p:origin x="-160" y="-10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interSettings" Target="printerSettings/printerSettings1.bin"/><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61203306"/>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Source: http://www.eposterboards.com/guidelines/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38130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7" name="Shape 12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These are guidelines. Do not go smaller than 28 pt.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J</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2" name="Shape 1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7" name="Shape 16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2" name="Shape 1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38130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7" name="Shape 1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Information should flow in a natural way: top to bottom and left to right </a:t>
            </a:r>
          </a:p>
          <a:p>
            <a:pPr lvl="0">
              <a:spcBef>
                <a:spcPts val="0"/>
              </a:spcBef>
              <a:buNone/>
            </a:pPr>
            <a:endParaRPr/>
          </a:p>
          <a:p>
            <a:pPr lv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3" name="Shape 1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Now using a laptop we are going to open up the PowerPoint template from the workshop folder. Your first step should be to size your poster. Most of your research poster guidelines should specify what dimensions you need. If is important to stick to these dimensions because you are sometimes fitting your poster to the space that will be available for your presentation. If you go to File&gt;Page Setup&gt;Slide Sized for Onscreen-show (16:9) or set the width to 41 and the height to 23 inches. Now let’s move on to the background. You can change this at any time by going to Format&gt;Slide background remember to pick a color that is aesthetically pleasing.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7" name="Shape 1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Make sure you have a general idea of an outline for your poster before you start adding these elements.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4" name="Shape 2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Now using a laptop we are going to open up PowerPoint and select a blank, white template. Your first step should be to size your poster. Most of your research poster guidelines should specify what dimensions you need. If is important to stick to these dimensions because you are sometimes fitting your poster to the space that will be available for your presentation. If you go to File&gt;Page Setup&gt;Slide Sized for Onscreen-show (16:9) or set the width to 41 and the height to 23 inches. Now let’s move on to the background. You can change this at any time by going to Format&gt;Slide background remember to pick a color that is aesthetically pleasing.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1" name="Shape 2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Make sure you have a general idea of an outline for your poster before you start adding these elements.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30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30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As this is a poster, the visual content is very important for grabbing the attention of your audience. With digital posters, you also have the ability to embed video or other animations.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30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Dynamic  -- slideshows, videos, animations possible.</a:t>
            </a:r>
          </a:p>
          <a:p>
            <a:pPr lvl="0">
              <a:spcBef>
                <a:spcPts val="0"/>
              </a:spcBef>
              <a:buNone/>
            </a:pPr>
            <a:r>
              <a:rPr lang="en"/>
              <a:t>People read slower on screen than they do in print. ~25% slower</a:t>
            </a:r>
          </a:p>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30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Consider the readability issues of having small text and a white background.</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grpSp>
        <p:nvGrpSpPr>
          <p:cNvPr id="10" name="Shape 10"/>
          <p:cNvGrpSpPr/>
          <p:nvPr/>
        </p:nvGrpSpPr>
        <p:grpSpPr>
          <a:xfrm>
            <a:off x="4350278" y="2855377"/>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3"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
        <p:nvSpPr>
          <p:cNvPr id="14" name="Shape 14"/>
          <p:cNvSpPr txBox="1">
            <a:spLocks noGrp="1"/>
          </p:cNvSpPr>
          <p:nvPr>
            <p:ph type="ctrTitle"/>
          </p:nvPr>
        </p:nvSpPr>
        <p:spPr>
          <a:xfrm>
            <a:off x="671257" y="990800"/>
            <a:ext cx="7801500" cy="1730100"/>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5" name="Shape 15"/>
          <p:cNvSpPr txBox="1">
            <a:spLocks noGrp="1"/>
          </p:cNvSpPr>
          <p:nvPr>
            <p:ph type="subTitle" idx="1"/>
          </p:nvPr>
        </p:nvSpPr>
        <p:spPr>
          <a:xfrm>
            <a:off x="671250" y="3174875"/>
            <a:ext cx="78015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16" name="Shape 16"/>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311700" y="1255275"/>
            <a:ext cx="8520600" cy="18906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51" name="Shape 51"/>
          <p:cNvSpPr txBox="1">
            <a:spLocks noGrp="1"/>
          </p:cNvSpPr>
          <p:nvPr>
            <p:ph type="body" idx="1"/>
          </p:nvPr>
        </p:nvSpPr>
        <p:spPr>
          <a:xfrm>
            <a:off x="311700" y="32284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2" name="Shape 52"/>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671250" y="2141250"/>
            <a:ext cx="7852200" cy="8610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9" name="Shape 19"/>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8" name="Shape 2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4" name="Shape 34"/>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5" name="Shape 3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526350"/>
            <a:ext cx="6227100" cy="40908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38" name="Shape 3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1" name="Shape 4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2" name="Shape 42"/>
          <p:cNvSpPr txBox="1">
            <a:spLocks noGrp="1"/>
          </p:cNvSpPr>
          <p:nvPr>
            <p:ph type="title"/>
          </p:nvPr>
        </p:nvSpPr>
        <p:spPr>
          <a:xfrm>
            <a:off x="265500" y="1081400"/>
            <a:ext cx="4045200" cy="1710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3" name="Shape 43"/>
          <p:cNvSpPr txBox="1">
            <a:spLocks noGrp="1"/>
          </p:cNvSpPr>
          <p:nvPr>
            <p:ph type="subTitle" idx="1"/>
          </p:nvPr>
        </p:nvSpPr>
        <p:spPr>
          <a:xfrm>
            <a:off x="265500" y="2845200"/>
            <a:ext cx="4045200" cy="1345500"/>
          </a:xfrm>
          <a:prstGeom prst="rect">
            <a:avLst/>
          </a:prstGeom>
        </p:spPr>
        <p:txBody>
          <a:bodyPr lIns="91425" tIns="91425" rIns="91425" bIns="91425" anchor="t" anchorCtr="0"/>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a:endParaRPr/>
          </a:p>
        </p:txBody>
      </p:sp>
      <p:sp>
        <p:nvSpPr>
          <p:cNvPr id="44" name="Shape 44"/>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5" name="Shape 4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a:endParaRPr/>
          </a:p>
        </p:txBody>
      </p:sp>
      <p:sp>
        <p:nvSpPr>
          <p:cNvPr id="48" name="Shape 4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a:endParaRPr/>
          </a:p>
        </p:txBody>
      </p:sp>
      <p:sp>
        <p:nvSpPr>
          <p:cNvPr id="8" name="Shape 8"/>
          <p:cNvSpPr txBox="1">
            <a:spLocks noGrp="1"/>
          </p:cNvSpPr>
          <p:nvPr>
            <p:ph type="sldNum" idx="12"/>
          </p:nvPr>
        </p:nvSpPr>
        <p:spPr>
          <a:xfrm>
            <a:off x="8490250" y="4681009"/>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accent3"/>
                </a:solidFill>
                <a:latin typeface="Average"/>
                <a:ea typeface="Average"/>
                <a:cs typeface="Average"/>
                <a:sym typeface="Average"/>
              </a:rPr>
              <a:t>‹#›</a:t>
            </a:fld>
            <a:endParaRPr lang="en" sz="1000">
              <a:solidFill>
                <a:schemeClr val="accent3"/>
              </a:solidFill>
              <a:latin typeface="Average"/>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hyperlink" Target="http://go.ncsu.edu/digitalposter" TargetMode="Externa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go.ncsu.edu/digitalposter"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hyperlink" Target="http://go.ncsu.edu/digitalposter" TargetMode="External"/><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hyperlink" Target="http://www.brighamandwomens.org/about_bwh/publicaffairs/news/publications/DisplayBulletin.aspx?articleid=5987" TargetMode="External"/><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hyperlink" Target="https://twitter.com/ePosterBoards" TargetMode="External"/><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jpg"/><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671257" y="990800"/>
            <a:ext cx="7801500" cy="1730100"/>
          </a:xfrm>
          <a:prstGeom prst="rect">
            <a:avLst/>
          </a:prstGeom>
        </p:spPr>
        <p:txBody>
          <a:bodyPr lIns="91425" tIns="91425" rIns="91425" bIns="91425" anchor="b" anchorCtr="0">
            <a:noAutofit/>
          </a:bodyPr>
          <a:lstStyle/>
          <a:p>
            <a:pPr lvl="0" rtl="0">
              <a:spcBef>
                <a:spcPts val="0"/>
              </a:spcBef>
              <a:buNone/>
            </a:pPr>
            <a:r>
              <a:rPr lang="en" sz="5500" dirty="0">
                <a:solidFill>
                  <a:schemeClr val="accent5"/>
                </a:solidFill>
                <a:latin typeface="Lobster"/>
                <a:ea typeface="Lobster"/>
                <a:cs typeface="Lobster"/>
                <a:sym typeface="Lobster"/>
              </a:rPr>
              <a:t>Digital Poster Creation: </a:t>
            </a:r>
          </a:p>
          <a:p>
            <a:pPr lvl="0" rtl="0">
              <a:spcBef>
                <a:spcPts val="0"/>
              </a:spcBef>
              <a:buNone/>
            </a:pPr>
            <a:r>
              <a:rPr lang="en" sz="3600" dirty="0">
                <a:latin typeface="Roboto"/>
                <a:ea typeface="Roboto"/>
                <a:cs typeface="Roboto"/>
                <a:sym typeface="Roboto"/>
              </a:rPr>
              <a:t>Basic Design Concepts and Tools</a:t>
            </a:r>
            <a:r>
              <a:rPr lang="en" sz="4400" dirty="0">
                <a:latin typeface="Bungee Outline"/>
                <a:ea typeface="Bungee Outline"/>
                <a:cs typeface="Bungee Outline"/>
                <a:sym typeface="Bungee Outline"/>
              </a:rPr>
              <a:t> </a:t>
            </a:r>
          </a:p>
        </p:txBody>
      </p:sp>
      <p:sp>
        <p:nvSpPr>
          <p:cNvPr id="60" name="Shape 60"/>
          <p:cNvSpPr txBox="1">
            <a:spLocks noGrp="1"/>
          </p:cNvSpPr>
          <p:nvPr>
            <p:ph type="subTitle" idx="1"/>
          </p:nvPr>
        </p:nvSpPr>
        <p:spPr>
          <a:xfrm>
            <a:off x="671250" y="3174875"/>
            <a:ext cx="7801500" cy="792600"/>
          </a:xfrm>
          <a:prstGeom prst="rect">
            <a:avLst/>
          </a:prstGeom>
        </p:spPr>
        <p:txBody>
          <a:bodyPr lIns="91425" tIns="91425" rIns="91425" bIns="91425" anchor="t" anchorCtr="0">
            <a:noAutofit/>
          </a:bodyPr>
          <a:lstStyle/>
          <a:p>
            <a:pPr lvl="0">
              <a:spcBef>
                <a:spcPts val="0"/>
              </a:spcBef>
              <a:buNone/>
            </a:pPr>
            <a:r>
              <a:rPr lang="en">
                <a:latin typeface="Roboto"/>
                <a:ea typeface="Roboto"/>
                <a:cs typeface="Roboto"/>
                <a:sym typeface="Roboto"/>
              </a:rPr>
              <a:t>Alison Blaine, Jennifer Garrett, Hannah Rainey</a:t>
            </a:r>
          </a:p>
          <a:p>
            <a:pPr lvl="0" rtl="0">
              <a:spcBef>
                <a:spcPts val="0"/>
              </a:spcBef>
              <a:buNone/>
            </a:pPr>
            <a:endParaRPr>
              <a:latin typeface="Roboto"/>
              <a:ea typeface="Roboto"/>
              <a:cs typeface="Roboto"/>
              <a:sym typeface="Roboto"/>
            </a:endParaRPr>
          </a:p>
          <a:p>
            <a:pPr lvl="0" rtl="0">
              <a:spcBef>
                <a:spcPts val="0"/>
              </a:spcBef>
              <a:buNone/>
            </a:pPr>
            <a:r>
              <a:rPr lang="en">
                <a:latin typeface="Roboto"/>
                <a:ea typeface="Roboto"/>
                <a:cs typeface="Roboto"/>
                <a:sym typeface="Roboto"/>
              </a:rPr>
              <a:t> </a:t>
            </a:r>
          </a:p>
        </p:txBody>
      </p:sp>
      <p:pic>
        <p:nvPicPr>
          <p:cNvPr id="61" name="Shape 61"/>
          <p:cNvPicPr preferRelativeResize="0"/>
          <p:nvPr/>
        </p:nvPicPr>
        <p:blipFill>
          <a:blip r:embed="rId3">
            <a:alphaModFix/>
          </a:blip>
          <a:stretch>
            <a:fillRect/>
          </a:stretch>
        </p:blipFill>
        <p:spPr>
          <a:xfrm>
            <a:off x="2765462" y="4306968"/>
            <a:ext cx="3613059" cy="556612"/>
          </a:xfrm>
          <a:prstGeom prst="rect">
            <a:avLst/>
          </a:prstGeom>
          <a:noFill/>
          <a:ln>
            <a:noFill/>
          </a:ln>
        </p:spPr>
      </p:pic>
      <p:sp>
        <p:nvSpPr>
          <p:cNvPr id="62" name="Shape 62"/>
          <p:cNvSpPr txBox="1"/>
          <p:nvPr/>
        </p:nvSpPr>
        <p:spPr>
          <a:xfrm>
            <a:off x="3001800" y="3673950"/>
            <a:ext cx="3140400" cy="483300"/>
          </a:xfrm>
          <a:prstGeom prst="rect">
            <a:avLst/>
          </a:prstGeom>
          <a:noFill/>
          <a:ln>
            <a:noFill/>
          </a:ln>
        </p:spPr>
        <p:txBody>
          <a:bodyPr lIns="91425" tIns="91425" rIns="91425" bIns="91425" anchor="t" anchorCtr="0">
            <a:noAutofit/>
          </a:bodyPr>
          <a:lstStyle/>
          <a:p>
            <a:pPr lvl="0" rtl="0">
              <a:spcBef>
                <a:spcPts val="0"/>
              </a:spcBef>
              <a:buNone/>
            </a:pPr>
            <a:r>
              <a:rPr lang="en" sz="1800" u="sng">
                <a:solidFill>
                  <a:schemeClr val="hlink"/>
                </a:solidFill>
                <a:latin typeface="Roboto"/>
                <a:ea typeface="Roboto"/>
                <a:cs typeface="Roboto"/>
                <a:sym typeface="Roboto"/>
                <a:hlinkClick r:id="rId4"/>
              </a:rPr>
              <a:t>go.ncsu.edu/digitalposter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Written Content </a:t>
            </a:r>
          </a:p>
        </p:txBody>
      </p:sp>
      <p:sp>
        <p:nvSpPr>
          <p:cNvPr id="124" name="Shape 124"/>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95300" lvl="0" indent="-457200">
              <a:lnSpc>
                <a:spcPct val="150000"/>
              </a:lnSpc>
              <a:spcBef>
                <a:spcPts val="0"/>
              </a:spcBef>
              <a:buSzPct val="100000"/>
              <a:buFont typeface="Arial"/>
              <a:buChar char="•"/>
            </a:pPr>
            <a:r>
              <a:rPr lang="en" sz="2200" dirty="0"/>
              <a:t>Short &amp; concise (300-400 words)</a:t>
            </a:r>
          </a:p>
          <a:p>
            <a:pPr marL="495300" lvl="0" indent="-457200" rtl="0">
              <a:lnSpc>
                <a:spcPct val="150000"/>
              </a:lnSpc>
              <a:spcBef>
                <a:spcPts val="0"/>
              </a:spcBef>
              <a:buSzPct val="100000"/>
              <a:buFont typeface="Arial"/>
              <a:buChar char="•"/>
            </a:pPr>
            <a:r>
              <a:rPr lang="en" sz="2200" dirty="0"/>
              <a:t>Limit </a:t>
            </a:r>
            <a:r>
              <a:rPr lang="en" sz="2200" dirty="0">
                <a:latin typeface="Roboto"/>
                <a:ea typeface="Roboto"/>
                <a:cs typeface="Roboto"/>
                <a:sym typeface="Roboto"/>
              </a:rPr>
              <a:t>the</a:t>
            </a:r>
            <a:r>
              <a:rPr lang="en" sz="2200" dirty="0"/>
              <a:t> </a:t>
            </a:r>
            <a:r>
              <a:rPr lang="en" sz="2200" dirty="0">
                <a:latin typeface="Bungee"/>
                <a:ea typeface="Bungee"/>
                <a:cs typeface="Bungee"/>
                <a:sym typeface="Bungee"/>
              </a:rPr>
              <a:t>use</a:t>
            </a:r>
            <a:r>
              <a:rPr lang="en" sz="2200" dirty="0"/>
              <a:t> </a:t>
            </a:r>
            <a:r>
              <a:rPr lang="en" sz="2200" dirty="0">
                <a:latin typeface="Courier New"/>
                <a:ea typeface="Courier New"/>
                <a:cs typeface="Courier New"/>
                <a:sym typeface="Courier New"/>
              </a:rPr>
              <a:t>of</a:t>
            </a:r>
            <a:r>
              <a:rPr lang="en" sz="2200" dirty="0"/>
              <a:t> </a:t>
            </a:r>
            <a:r>
              <a:rPr lang="en" sz="2200" dirty="0">
                <a:latin typeface="Lobster"/>
                <a:ea typeface="Lobster"/>
                <a:cs typeface="Lobster"/>
                <a:sym typeface="Lobster"/>
              </a:rPr>
              <a:t>different</a:t>
            </a:r>
            <a:r>
              <a:rPr lang="en" sz="2200" dirty="0"/>
              <a:t> </a:t>
            </a:r>
            <a:r>
              <a:rPr lang="en" sz="2200" dirty="0">
                <a:latin typeface="Oswald"/>
                <a:ea typeface="Oswald"/>
                <a:cs typeface="Oswald"/>
                <a:sym typeface="Oswald"/>
              </a:rPr>
              <a:t>font</a:t>
            </a:r>
            <a:r>
              <a:rPr lang="en" sz="2200" dirty="0"/>
              <a:t> </a:t>
            </a:r>
            <a:r>
              <a:rPr lang="en" sz="2200" dirty="0">
                <a:latin typeface="Pinyon Script"/>
                <a:ea typeface="Pinyon Script"/>
                <a:cs typeface="Pinyon Script"/>
                <a:sym typeface="Pinyon Script"/>
              </a:rPr>
              <a:t>types</a:t>
            </a:r>
            <a:r>
              <a:rPr lang="en" sz="2200" dirty="0"/>
              <a:t> (2)</a:t>
            </a:r>
          </a:p>
          <a:p>
            <a:pPr marL="495300" lvl="0" indent="-457200" rtl="0">
              <a:lnSpc>
                <a:spcPct val="115000"/>
              </a:lnSpc>
              <a:spcBef>
                <a:spcPts val="0"/>
              </a:spcBef>
              <a:buSzPct val="100000"/>
              <a:buFont typeface="Arial"/>
              <a:buChar char="•"/>
            </a:pPr>
            <a:r>
              <a:rPr lang="en" sz="2200" dirty="0"/>
              <a:t>Recommended fonts: </a:t>
            </a:r>
          </a:p>
          <a:p>
            <a:pPr marL="952500" lvl="1" indent="-457200" rtl="0">
              <a:lnSpc>
                <a:spcPct val="115000"/>
              </a:lnSpc>
              <a:spcBef>
                <a:spcPts val="0"/>
              </a:spcBef>
              <a:buSzPct val="100000"/>
              <a:buFont typeface="Arial"/>
              <a:buChar char="•"/>
            </a:pPr>
            <a:r>
              <a:rPr lang="en" sz="2200" dirty="0">
                <a:latin typeface="Times New Roman"/>
                <a:ea typeface="Times New Roman"/>
                <a:cs typeface="Times New Roman"/>
                <a:sym typeface="Times New Roman"/>
              </a:rPr>
              <a:t>Times New Roman</a:t>
            </a:r>
          </a:p>
          <a:p>
            <a:pPr marL="952500" lvl="1" indent="-457200" rtl="0">
              <a:lnSpc>
                <a:spcPct val="115000"/>
              </a:lnSpc>
              <a:spcBef>
                <a:spcPts val="0"/>
              </a:spcBef>
              <a:buSzPct val="100000"/>
              <a:buFont typeface="Arial"/>
              <a:buChar char="•"/>
            </a:pPr>
            <a:r>
              <a:rPr lang="en" sz="2200" dirty="0" smtClean="0">
                <a:latin typeface="Calibri"/>
                <a:ea typeface="Calibri"/>
                <a:cs typeface="Calibri"/>
                <a:sym typeface="Calibri"/>
              </a:rPr>
              <a:t>Calibri</a:t>
            </a:r>
            <a:r>
              <a:rPr lang="en-US" sz="2200" dirty="0">
                <a:latin typeface="Calibri"/>
                <a:ea typeface="Calibri"/>
                <a:cs typeface="Calibri"/>
                <a:sym typeface="Calibri"/>
              </a:rPr>
              <a:t> </a:t>
            </a:r>
            <a:r>
              <a:rPr lang="en-US" sz="2200" dirty="0" smtClean="0">
                <a:latin typeface="Calibri"/>
                <a:ea typeface="Calibri"/>
                <a:cs typeface="Calibri"/>
                <a:sym typeface="Calibri"/>
              </a:rPr>
              <a:t>or </a:t>
            </a:r>
            <a:r>
              <a:rPr lang="en" sz="2200" dirty="0" smtClean="0">
                <a:latin typeface="Arial"/>
                <a:ea typeface="Arial"/>
                <a:cs typeface="Arial"/>
                <a:sym typeface="Arial"/>
              </a:rPr>
              <a:t>Arial </a:t>
            </a:r>
            <a:endParaRPr lang="en" sz="2200" dirty="0">
              <a:latin typeface="Arial"/>
              <a:ea typeface="Arial"/>
              <a:cs typeface="Arial"/>
              <a:sym typeface="Arial"/>
            </a:endParaRPr>
          </a:p>
          <a:p>
            <a:pPr lvl="0">
              <a:spcBef>
                <a:spcPts val="0"/>
              </a:spcBef>
              <a:buNone/>
            </a:pPr>
            <a:endParaRPr sz="2400" dirty="0"/>
          </a:p>
          <a:p>
            <a:pPr lvl="0">
              <a:spcBef>
                <a:spcPts val="0"/>
              </a:spcBef>
              <a:buNone/>
            </a:pPr>
            <a:endParaRPr sz="2400" dirty="0"/>
          </a:p>
          <a:p>
            <a:pPr lvl="0">
              <a:spcBef>
                <a:spcPts val="0"/>
              </a:spcBef>
              <a:buNone/>
            </a:pPr>
            <a:endParaRPr sz="3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Text </a:t>
            </a:r>
          </a:p>
        </p:txBody>
      </p:sp>
      <p:sp>
        <p:nvSpPr>
          <p:cNvPr id="130" name="Shape 130"/>
          <p:cNvSpPr txBox="1">
            <a:spLocks noGrp="1"/>
          </p:cNvSpPr>
          <p:nvPr>
            <p:ph type="body" idx="1"/>
          </p:nvPr>
        </p:nvSpPr>
        <p:spPr>
          <a:xfrm>
            <a:off x="311700" y="1152475"/>
            <a:ext cx="8520600" cy="3768600"/>
          </a:xfrm>
          <a:prstGeom prst="rect">
            <a:avLst/>
          </a:prstGeom>
        </p:spPr>
        <p:txBody>
          <a:bodyPr lIns="91425" tIns="91425" rIns="91425" bIns="91425" anchor="t" anchorCtr="0">
            <a:noAutofit/>
          </a:bodyPr>
          <a:lstStyle/>
          <a:p>
            <a:pPr lvl="0">
              <a:spcBef>
                <a:spcPts val="0"/>
              </a:spcBef>
              <a:buNone/>
            </a:pPr>
            <a:r>
              <a:rPr lang="en"/>
              <a:t>Readable from 3 feet away</a:t>
            </a:r>
          </a:p>
          <a:p>
            <a:pPr lvl="0">
              <a:spcBef>
                <a:spcPts val="0"/>
              </a:spcBef>
              <a:buNone/>
            </a:pPr>
            <a:r>
              <a:rPr lang="en" sz="8500">
                <a:solidFill>
                  <a:schemeClr val="accent5"/>
                </a:solidFill>
              </a:rPr>
              <a:t>Title</a:t>
            </a:r>
            <a:r>
              <a:rPr lang="en" sz="8500"/>
              <a:t> </a:t>
            </a:r>
            <a:r>
              <a:rPr lang="en"/>
              <a:t>(85 pt)</a:t>
            </a:r>
          </a:p>
          <a:p>
            <a:pPr lvl="0">
              <a:spcBef>
                <a:spcPts val="0"/>
              </a:spcBef>
              <a:buNone/>
            </a:pPr>
            <a:r>
              <a:rPr lang="en" sz="4400">
                <a:solidFill>
                  <a:schemeClr val="accent5"/>
                </a:solidFill>
              </a:rPr>
              <a:t>Headers</a:t>
            </a:r>
            <a:r>
              <a:rPr lang="en" sz="3600"/>
              <a:t> </a:t>
            </a:r>
            <a:r>
              <a:rPr lang="en"/>
              <a:t>(44 pt)</a:t>
            </a:r>
          </a:p>
          <a:p>
            <a:pPr lvl="0">
              <a:spcBef>
                <a:spcPts val="0"/>
              </a:spcBef>
              <a:buNone/>
            </a:pPr>
            <a:r>
              <a:rPr lang="en" sz="2800">
                <a:solidFill>
                  <a:schemeClr val="accent5"/>
                </a:solidFill>
              </a:rPr>
              <a:t>Body</a:t>
            </a:r>
            <a:r>
              <a:rPr lang="en" sz="2400">
                <a:solidFill>
                  <a:schemeClr val="accent5"/>
                </a:solidFill>
              </a:rPr>
              <a:t> </a:t>
            </a:r>
            <a:r>
              <a:rPr lang="en"/>
              <a:t>(28 pt or higher)</a:t>
            </a:r>
          </a:p>
          <a:p>
            <a:pPr lvl="0" algn="ctr" rtl="0">
              <a:spcBef>
                <a:spcPts val="0"/>
              </a:spcBef>
              <a:buNone/>
            </a:pPr>
            <a:r>
              <a:rPr lang="en"/>
              <a:t/>
            </a:r>
            <a:br>
              <a:rPr lang="en"/>
            </a:br>
            <a:endParaRPr lang="en"/>
          </a:p>
          <a:p>
            <a:pPr lvl="0">
              <a:spcBef>
                <a:spcPts val="0"/>
              </a:spcBef>
              <a:buNone/>
            </a:pPr>
            <a:r>
              <a:rPr lang="en"/>
              <a:t/>
            </a:r>
            <a:br>
              <a:rPr lang="en"/>
            </a:br>
            <a:endParaRPr lang="e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Text</a:t>
            </a:r>
          </a:p>
        </p:txBody>
      </p:sp>
      <p:sp>
        <p:nvSpPr>
          <p:cNvPr id="136" name="Shape 136"/>
          <p:cNvSpPr txBox="1">
            <a:spLocks noGrp="1"/>
          </p:cNvSpPr>
          <p:nvPr>
            <p:ph type="body" idx="1"/>
          </p:nvPr>
        </p:nvSpPr>
        <p:spPr>
          <a:xfrm>
            <a:off x="311700" y="1131175"/>
            <a:ext cx="8520600" cy="3734400"/>
          </a:xfrm>
          <a:prstGeom prst="rect">
            <a:avLst/>
          </a:prstGeom>
        </p:spPr>
        <p:txBody>
          <a:bodyPr lIns="91425" tIns="91425" rIns="91425" bIns="91425" anchor="t" anchorCtr="0">
            <a:noAutofit/>
          </a:bodyPr>
          <a:lstStyle/>
          <a:p>
            <a:pPr lvl="0" rtl="0">
              <a:spcBef>
                <a:spcPts val="0"/>
              </a:spcBef>
              <a:buNone/>
            </a:pPr>
            <a:r>
              <a:rPr lang="en" dirty="0"/>
              <a:t>Title:</a:t>
            </a:r>
            <a:br>
              <a:rPr lang="en" dirty="0"/>
            </a:br>
            <a:r>
              <a:rPr lang="en" dirty="0"/>
              <a:t>	</a:t>
            </a:r>
            <a:r>
              <a:rPr lang="en" dirty="0" smtClean="0"/>
              <a:t>At </a:t>
            </a:r>
            <a:r>
              <a:rPr lang="en" dirty="0"/>
              <a:t>the top with author information (name, position, affiliation)</a:t>
            </a:r>
          </a:p>
          <a:p>
            <a:pPr lvl="0">
              <a:spcBef>
                <a:spcPts val="0"/>
              </a:spcBef>
              <a:buNone/>
            </a:pPr>
            <a:r>
              <a:rPr lang="en" dirty="0"/>
              <a:t>Common Headings (usually the same as a printed poster):</a:t>
            </a:r>
          </a:p>
          <a:p>
            <a:pPr marL="914400" lvl="0" indent="0" rtl="0">
              <a:spcBef>
                <a:spcPts val="0"/>
              </a:spcBef>
              <a:buNone/>
            </a:pPr>
            <a:r>
              <a:rPr lang="en" dirty="0"/>
              <a:t>Abstract</a:t>
            </a:r>
            <a:br>
              <a:rPr lang="en" dirty="0"/>
            </a:br>
            <a:r>
              <a:rPr lang="en" dirty="0"/>
              <a:t>Background</a:t>
            </a:r>
            <a:br>
              <a:rPr lang="en" dirty="0"/>
            </a:br>
            <a:r>
              <a:rPr lang="en" dirty="0"/>
              <a:t>Introduction</a:t>
            </a:r>
            <a:br>
              <a:rPr lang="en" dirty="0"/>
            </a:br>
            <a:r>
              <a:rPr lang="en" dirty="0"/>
              <a:t>Methods</a:t>
            </a:r>
            <a:br>
              <a:rPr lang="en" dirty="0"/>
            </a:br>
            <a:r>
              <a:rPr lang="en" dirty="0"/>
              <a:t>Results</a:t>
            </a:r>
            <a:br>
              <a:rPr lang="en" dirty="0"/>
            </a:br>
            <a:r>
              <a:rPr lang="en" dirty="0"/>
              <a:t>Conclusions</a:t>
            </a:r>
            <a:br>
              <a:rPr lang="en" dirty="0"/>
            </a:br>
            <a:r>
              <a:rPr lang="en" dirty="0"/>
              <a:t>Acknowledgements/References</a:t>
            </a:r>
            <a:br>
              <a:rPr lang="en" dirty="0"/>
            </a:br>
            <a:endParaRPr lang="e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Design Principles </a:t>
            </a:r>
          </a:p>
        </p:txBody>
      </p:sp>
      <p:sp>
        <p:nvSpPr>
          <p:cNvPr id="142" name="Shape 142"/>
          <p:cNvSpPr txBox="1"/>
          <p:nvPr/>
        </p:nvSpPr>
        <p:spPr>
          <a:xfrm>
            <a:off x="2733925" y="1112100"/>
            <a:ext cx="3873900" cy="3178619"/>
          </a:xfrm>
          <a:prstGeom prst="rect">
            <a:avLst/>
          </a:prstGeom>
          <a:noFill/>
          <a:ln w="38100" cap="flat" cmpd="sng">
            <a:solidFill>
              <a:srgbClr val="FFFFFF"/>
            </a:solidFill>
            <a:prstDash val="solid"/>
            <a:round/>
            <a:headEnd type="none" w="med" len="med"/>
            <a:tailEnd type="none" w="med" len="med"/>
          </a:ln>
        </p:spPr>
        <p:txBody>
          <a:bodyPr lIns="91425" tIns="91425" rIns="91425" bIns="91425" anchor="b" anchorCtr="0">
            <a:noAutofit/>
          </a:bodyPr>
          <a:lstStyle/>
          <a:p>
            <a:pPr lvl="0" algn="ctr" rtl="0">
              <a:lnSpc>
                <a:spcPct val="200000"/>
              </a:lnSpc>
              <a:spcBef>
                <a:spcPts val="0"/>
              </a:spcBef>
              <a:buNone/>
            </a:pPr>
            <a:r>
              <a:rPr lang="en" sz="3600" dirty="0">
                <a:solidFill>
                  <a:srgbClr val="9900FF"/>
                </a:solidFill>
                <a:latin typeface="Oswald"/>
                <a:ea typeface="Oswald"/>
                <a:cs typeface="Oswald"/>
                <a:sym typeface="Oswald"/>
              </a:rPr>
              <a:t>C</a:t>
            </a:r>
            <a:r>
              <a:rPr lang="en" sz="3600" dirty="0">
                <a:solidFill>
                  <a:srgbClr val="00FFFF"/>
                </a:solidFill>
                <a:latin typeface="Oswald"/>
                <a:ea typeface="Oswald"/>
                <a:cs typeface="Oswald"/>
                <a:sym typeface="Oswald"/>
              </a:rPr>
              <a:t>o</a:t>
            </a:r>
            <a:r>
              <a:rPr lang="en" sz="3600" dirty="0">
                <a:solidFill>
                  <a:srgbClr val="00FF00"/>
                </a:solidFill>
                <a:latin typeface="Oswald"/>
                <a:ea typeface="Oswald"/>
                <a:cs typeface="Oswald"/>
                <a:sym typeface="Oswald"/>
              </a:rPr>
              <a:t>l</a:t>
            </a:r>
            <a:r>
              <a:rPr lang="en" sz="3600" dirty="0">
                <a:solidFill>
                  <a:srgbClr val="FFFF00"/>
                </a:solidFill>
                <a:latin typeface="Oswald"/>
                <a:ea typeface="Oswald"/>
                <a:cs typeface="Oswald"/>
                <a:sym typeface="Oswald"/>
              </a:rPr>
              <a:t>o</a:t>
            </a:r>
            <a:r>
              <a:rPr lang="en" sz="3600" dirty="0">
                <a:solidFill>
                  <a:srgbClr val="FF0000"/>
                </a:solidFill>
                <a:latin typeface="Oswald"/>
                <a:ea typeface="Oswald"/>
                <a:cs typeface="Oswald"/>
                <a:sym typeface="Oswald"/>
              </a:rPr>
              <a:t>r</a:t>
            </a:r>
          </a:p>
          <a:p>
            <a:pPr lvl="0" algn="ctr" rtl="0">
              <a:lnSpc>
                <a:spcPct val="200000"/>
              </a:lnSpc>
              <a:spcBef>
                <a:spcPts val="0"/>
              </a:spcBef>
              <a:buNone/>
            </a:pPr>
            <a:r>
              <a:rPr lang="en" sz="3600" dirty="0">
                <a:solidFill>
                  <a:srgbClr val="FFFFFF"/>
                </a:solidFill>
                <a:latin typeface="Apple Chancery"/>
                <a:ea typeface="Lobster"/>
                <a:cs typeface="Apple Chancery"/>
                <a:sym typeface="Lobster"/>
              </a:rPr>
              <a:t>Type</a:t>
            </a:r>
          </a:p>
          <a:p>
            <a:pPr lvl="0" algn="ctr" rtl="0">
              <a:lnSpc>
                <a:spcPct val="200000"/>
              </a:lnSpc>
              <a:spcBef>
                <a:spcPts val="0"/>
              </a:spcBef>
              <a:buNone/>
            </a:pPr>
            <a:r>
              <a:rPr lang="en" sz="3600" dirty="0">
                <a:solidFill>
                  <a:srgbClr val="FFFFFF"/>
                </a:solidFill>
                <a:latin typeface="Oswald"/>
                <a:ea typeface="Oswald"/>
                <a:cs typeface="Oswald"/>
                <a:sym typeface="Oswald"/>
              </a:rPr>
              <a:t>S  P  A  C  E</a:t>
            </a:r>
          </a:p>
        </p:txBody>
      </p:sp>
      <p:cxnSp>
        <p:nvCxnSpPr>
          <p:cNvPr id="143" name="Shape 143"/>
          <p:cNvCxnSpPr/>
          <p:nvPr/>
        </p:nvCxnSpPr>
        <p:spPr>
          <a:xfrm>
            <a:off x="3669950" y="2335425"/>
            <a:ext cx="1816500" cy="0"/>
          </a:xfrm>
          <a:prstGeom prst="straightConnector1">
            <a:avLst/>
          </a:prstGeom>
          <a:noFill/>
          <a:ln w="38100" cap="flat" cmpd="sng">
            <a:solidFill>
              <a:srgbClr val="9E9E9E"/>
            </a:solidFill>
            <a:prstDash val="solid"/>
            <a:round/>
            <a:headEnd type="none" w="lg" len="lg"/>
            <a:tailEnd type="none" w="lg" len="lg"/>
          </a:ln>
        </p:spPr>
      </p:cxnSp>
      <p:cxnSp>
        <p:nvCxnSpPr>
          <p:cNvPr id="144" name="Shape 144"/>
          <p:cNvCxnSpPr/>
          <p:nvPr/>
        </p:nvCxnSpPr>
        <p:spPr>
          <a:xfrm>
            <a:off x="3669950" y="3426589"/>
            <a:ext cx="1816500" cy="0"/>
          </a:xfrm>
          <a:prstGeom prst="straightConnector1">
            <a:avLst/>
          </a:prstGeom>
          <a:noFill/>
          <a:ln w="38100" cap="flat" cmpd="sng">
            <a:solidFill>
              <a:srgbClr val="9E9E9E"/>
            </a:solidFill>
            <a:prstDash val="solid"/>
            <a:round/>
            <a:headEnd type="none" w="lg" len="lg"/>
            <a:tailEnd type="none" w="lg" len="lg"/>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Shape 149"/>
          <p:cNvPicPr preferRelativeResize="0"/>
          <p:nvPr/>
        </p:nvPicPr>
        <p:blipFill>
          <a:blip r:embed="rId3">
            <a:alphaModFix/>
          </a:blip>
          <a:stretch>
            <a:fillRect/>
          </a:stretch>
        </p:blipFill>
        <p:spPr>
          <a:xfrm>
            <a:off x="1146524" y="93825"/>
            <a:ext cx="6601000" cy="4955849"/>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Shape 154"/>
          <p:cNvPicPr preferRelativeResize="0"/>
          <p:nvPr/>
        </p:nvPicPr>
        <p:blipFill>
          <a:blip r:embed="rId3">
            <a:alphaModFix/>
          </a:blip>
          <a:stretch>
            <a:fillRect/>
          </a:stretch>
        </p:blipFill>
        <p:spPr>
          <a:xfrm>
            <a:off x="1434437" y="92248"/>
            <a:ext cx="6275125" cy="4706374"/>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Shape 159"/>
          <p:cNvPicPr preferRelativeResize="0"/>
          <p:nvPr/>
        </p:nvPicPr>
        <p:blipFill>
          <a:blip r:embed="rId3">
            <a:alphaModFix/>
          </a:blip>
          <a:stretch>
            <a:fillRect/>
          </a:stretch>
        </p:blipFill>
        <p:spPr>
          <a:xfrm>
            <a:off x="1253302" y="81712"/>
            <a:ext cx="6637385" cy="4980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Shape 164"/>
          <p:cNvPicPr preferRelativeResize="0"/>
          <p:nvPr/>
        </p:nvPicPr>
        <p:blipFill>
          <a:blip r:embed="rId3">
            <a:alphaModFix/>
          </a:blip>
          <a:stretch>
            <a:fillRect/>
          </a:stretch>
        </p:blipFill>
        <p:spPr>
          <a:xfrm>
            <a:off x="1597337" y="192737"/>
            <a:ext cx="5949324" cy="4758025"/>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pic>
        <p:nvPicPr>
          <p:cNvPr id="169" name="Shape 169"/>
          <p:cNvPicPr preferRelativeResize="0"/>
          <p:nvPr/>
        </p:nvPicPr>
        <p:blipFill>
          <a:blip r:embed="rId3">
            <a:alphaModFix/>
          </a:blip>
          <a:stretch>
            <a:fillRect/>
          </a:stretch>
        </p:blipFill>
        <p:spPr>
          <a:xfrm>
            <a:off x="1279753" y="2"/>
            <a:ext cx="6589720" cy="4942274"/>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Shape 174" descr="Chin_manta_poster.jpg"/>
          <p:cNvPicPr preferRelativeResize="0"/>
          <p:nvPr/>
        </p:nvPicPr>
        <p:blipFill>
          <a:blip r:embed="rId3">
            <a:alphaModFix/>
          </a:blip>
          <a:stretch>
            <a:fillRect/>
          </a:stretch>
        </p:blipFill>
        <p:spPr>
          <a:xfrm>
            <a:off x="2872900" y="165948"/>
            <a:ext cx="3398200" cy="4811600"/>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Workshop Overview </a:t>
            </a:r>
          </a:p>
        </p:txBody>
      </p:sp>
      <p:sp>
        <p:nvSpPr>
          <p:cNvPr id="68" name="Shape 68"/>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381000" rtl="0">
              <a:lnSpc>
                <a:spcPct val="150000"/>
              </a:lnSpc>
              <a:spcBef>
                <a:spcPts val="0"/>
              </a:spcBef>
              <a:buSzPct val="100000"/>
              <a:buFont typeface="Arial"/>
              <a:buChar char="•"/>
            </a:pPr>
            <a:r>
              <a:rPr lang="en" sz="2400" dirty="0"/>
              <a:t>Poster Elements:</a:t>
            </a:r>
          </a:p>
          <a:p>
            <a:pPr marL="914400" lvl="1" indent="-381000" rtl="0">
              <a:lnSpc>
                <a:spcPct val="150000"/>
              </a:lnSpc>
              <a:spcBef>
                <a:spcPts val="0"/>
              </a:spcBef>
              <a:buSzPct val="100000"/>
              <a:buFont typeface="Arial"/>
              <a:buChar char="•"/>
            </a:pPr>
            <a:r>
              <a:rPr lang="en" sz="2400" dirty="0"/>
              <a:t>Written content</a:t>
            </a:r>
          </a:p>
          <a:p>
            <a:pPr marL="914400" lvl="1" indent="-381000" rtl="0">
              <a:lnSpc>
                <a:spcPct val="150000"/>
              </a:lnSpc>
              <a:spcBef>
                <a:spcPts val="0"/>
              </a:spcBef>
              <a:buSzPct val="100000"/>
              <a:buFont typeface="Arial"/>
              <a:buChar char="•"/>
            </a:pPr>
            <a:r>
              <a:rPr lang="en" sz="2400" dirty="0"/>
              <a:t>Charts</a:t>
            </a:r>
          </a:p>
          <a:p>
            <a:pPr marL="914400" lvl="1" indent="-381000" rtl="0">
              <a:lnSpc>
                <a:spcPct val="150000"/>
              </a:lnSpc>
              <a:spcBef>
                <a:spcPts val="0"/>
              </a:spcBef>
              <a:buSzPct val="100000"/>
              <a:buFont typeface="Arial"/>
              <a:buChar char="•"/>
            </a:pPr>
            <a:r>
              <a:rPr lang="en" sz="2400" dirty="0"/>
              <a:t>Graphics</a:t>
            </a:r>
          </a:p>
          <a:p>
            <a:pPr marL="457200" lvl="0" indent="-381000" rtl="0">
              <a:lnSpc>
                <a:spcPct val="150000"/>
              </a:lnSpc>
              <a:spcBef>
                <a:spcPts val="0"/>
              </a:spcBef>
              <a:buSzPct val="100000"/>
              <a:buFont typeface="Arial"/>
              <a:buChar char="•"/>
            </a:pPr>
            <a:r>
              <a:rPr lang="en" sz="2400" dirty="0"/>
              <a:t>Design Principles</a:t>
            </a:r>
          </a:p>
          <a:p>
            <a:pPr marL="457200" lvl="0" indent="-381000" rtl="0">
              <a:lnSpc>
                <a:spcPct val="150000"/>
              </a:lnSpc>
              <a:spcBef>
                <a:spcPts val="0"/>
              </a:spcBef>
              <a:buSzPct val="100000"/>
            </a:pPr>
            <a:r>
              <a:rPr lang="en" sz="2400" dirty="0"/>
              <a:t>Tips and Tools</a:t>
            </a:r>
          </a:p>
          <a:p>
            <a:pPr marL="457200" lvl="0" indent="-228600" rtl="0">
              <a:lnSpc>
                <a:spcPct val="150000"/>
              </a:lnSpc>
              <a:spcBef>
                <a:spcPts val="0"/>
              </a:spcBef>
            </a:pPr>
            <a:r>
              <a:rPr lang="en" sz="2400" dirty="0"/>
              <a:t>Create! </a:t>
            </a:r>
            <a:r>
              <a:rPr lang="en" dirty="0"/>
              <a:t/>
            </a:r>
            <a:br>
              <a:rPr lang="en" dirty="0"/>
            </a:br>
            <a:endParaRPr lang="en" dirty="0"/>
          </a:p>
        </p:txBody>
      </p:sp>
      <p:sp>
        <p:nvSpPr>
          <p:cNvPr id="69" name="Shape 69"/>
          <p:cNvSpPr txBox="1"/>
          <p:nvPr/>
        </p:nvSpPr>
        <p:spPr>
          <a:xfrm>
            <a:off x="5400000" y="4247675"/>
            <a:ext cx="3140400" cy="483300"/>
          </a:xfrm>
          <a:prstGeom prst="rect">
            <a:avLst/>
          </a:prstGeom>
          <a:noFill/>
          <a:ln>
            <a:noFill/>
          </a:ln>
        </p:spPr>
        <p:txBody>
          <a:bodyPr lIns="91425" tIns="91425" rIns="91425" bIns="91425" anchor="t" anchorCtr="0">
            <a:noAutofit/>
          </a:bodyPr>
          <a:lstStyle/>
          <a:p>
            <a:pPr lvl="0">
              <a:spcBef>
                <a:spcPts val="0"/>
              </a:spcBef>
              <a:buNone/>
            </a:pPr>
            <a:r>
              <a:rPr lang="en" sz="1800" u="sng">
                <a:solidFill>
                  <a:schemeClr val="hlink"/>
                </a:solidFill>
                <a:latin typeface="Roboto"/>
                <a:ea typeface="Roboto"/>
                <a:cs typeface="Roboto"/>
                <a:sym typeface="Roboto"/>
                <a:hlinkClick r:id="rId3"/>
              </a:rPr>
              <a:t>go.ncsu.edu/digitalposter</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Plan your layout </a:t>
            </a:r>
          </a:p>
        </p:txBody>
      </p:sp>
      <p:pic>
        <p:nvPicPr>
          <p:cNvPr id="180" name="Shape 180"/>
          <p:cNvPicPr preferRelativeResize="0"/>
          <p:nvPr/>
        </p:nvPicPr>
        <p:blipFill>
          <a:blip r:embed="rId3">
            <a:alphaModFix/>
          </a:blip>
          <a:stretch>
            <a:fillRect/>
          </a:stretch>
        </p:blipFill>
        <p:spPr>
          <a:xfrm>
            <a:off x="2054367" y="1057574"/>
            <a:ext cx="5035258" cy="3353225"/>
          </a:xfrm>
          <a:prstGeom prst="rect">
            <a:avLst/>
          </a:prstGeom>
          <a:noFill/>
          <a:ln w="9525" cap="flat" cmpd="sng">
            <a:solidFill>
              <a:srgbClr val="595959"/>
            </a:solidFill>
            <a:prstDash val="solid"/>
            <a:round/>
            <a:headEnd type="none" w="med" len="med"/>
            <a:tailEnd type="none" w="med" len="med"/>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t>Size and aspect ratio</a:t>
            </a:r>
          </a:p>
        </p:txBody>
      </p:sp>
      <p:sp>
        <p:nvSpPr>
          <p:cNvPr id="186" name="Shape 186"/>
          <p:cNvSpPr txBox="1">
            <a:spLocks noGrp="1"/>
          </p:cNvSpPr>
          <p:nvPr>
            <p:ph type="body" idx="1"/>
          </p:nvPr>
        </p:nvSpPr>
        <p:spPr>
          <a:xfrm>
            <a:off x="311700" y="1152475"/>
            <a:ext cx="8520600" cy="3854400"/>
          </a:xfrm>
          <a:prstGeom prst="rect">
            <a:avLst/>
          </a:prstGeom>
        </p:spPr>
        <p:txBody>
          <a:bodyPr lIns="91425" tIns="91425" rIns="91425" bIns="91425" anchor="t" anchorCtr="0">
            <a:noAutofit/>
          </a:bodyPr>
          <a:lstStyle/>
          <a:p>
            <a:pPr marL="457200" lvl="0" indent="-381000" rtl="0">
              <a:lnSpc>
                <a:spcPct val="100000"/>
              </a:lnSpc>
              <a:spcBef>
                <a:spcPts val="0"/>
              </a:spcBef>
              <a:buSzPct val="100000"/>
            </a:pPr>
            <a:r>
              <a:rPr lang="en" sz="1600" dirty="0"/>
              <a:t>Know the final medium </a:t>
            </a:r>
          </a:p>
          <a:p>
            <a:pPr marL="914400" lvl="1" indent="-381000" rtl="0">
              <a:lnSpc>
                <a:spcPct val="100000"/>
              </a:lnSpc>
              <a:spcBef>
                <a:spcPts val="0"/>
              </a:spcBef>
              <a:buSzPct val="100000"/>
            </a:pPr>
            <a:r>
              <a:rPr lang="en" sz="1600" dirty="0"/>
              <a:t>Will it be printed on 20x30 poster board?</a:t>
            </a:r>
          </a:p>
          <a:p>
            <a:pPr marL="914400" lvl="1" indent="-381000" rtl="0">
              <a:lnSpc>
                <a:spcPct val="100000"/>
              </a:lnSpc>
              <a:spcBef>
                <a:spcPts val="0"/>
              </a:spcBef>
              <a:buSzPct val="100000"/>
            </a:pPr>
            <a:r>
              <a:rPr lang="en" sz="1600" dirty="0"/>
              <a:t>For digital, is it a standard or widescreen? </a:t>
            </a:r>
          </a:p>
          <a:p>
            <a:pPr marL="457200" lvl="0" indent="-381000" rtl="0">
              <a:lnSpc>
                <a:spcPct val="100000"/>
              </a:lnSpc>
              <a:spcBef>
                <a:spcPts val="0"/>
              </a:spcBef>
              <a:buSzPct val="100000"/>
            </a:pPr>
            <a:r>
              <a:rPr lang="en" sz="1600" dirty="0"/>
              <a:t>Digital displays:</a:t>
            </a:r>
          </a:p>
          <a:p>
            <a:pPr marL="914400" lvl="1" indent="-381000" rtl="0">
              <a:lnSpc>
                <a:spcPct val="100000"/>
              </a:lnSpc>
              <a:spcBef>
                <a:spcPts val="0"/>
              </a:spcBef>
              <a:buSzPct val="100000"/>
            </a:pPr>
            <a:r>
              <a:rPr lang="en" sz="1600" dirty="0"/>
              <a:t>For widescreen HD display: </a:t>
            </a:r>
          </a:p>
          <a:p>
            <a:pPr marL="1371600" lvl="2" indent="-381000" rtl="0">
              <a:lnSpc>
                <a:spcPct val="100000"/>
              </a:lnSpc>
              <a:spcBef>
                <a:spcPts val="0"/>
              </a:spcBef>
              <a:buSzPct val="100000"/>
            </a:pPr>
            <a:r>
              <a:rPr lang="en" sz="1600" dirty="0"/>
              <a:t>Aspect ratio 16:9</a:t>
            </a:r>
          </a:p>
          <a:p>
            <a:pPr marL="1371600" lvl="2" indent="-381000" rtl="0">
              <a:lnSpc>
                <a:spcPct val="100000"/>
              </a:lnSpc>
              <a:spcBef>
                <a:spcPts val="0"/>
              </a:spcBef>
              <a:buSzPct val="100000"/>
            </a:pPr>
            <a:r>
              <a:rPr lang="en" sz="1600" dirty="0"/>
              <a:t>1920 x 1080 pixels</a:t>
            </a:r>
          </a:p>
          <a:p>
            <a:pPr marL="1371600" lvl="2" indent="-381000" rtl="0">
              <a:lnSpc>
                <a:spcPct val="100000"/>
              </a:lnSpc>
              <a:spcBef>
                <a:spcPts val="0"/>
              </a:spcBef>
              <a:buSzPct val="100000"/>
            </a:pPr>
            <a:r>
              <a:rPr lang="en" sz="1600" dirty="0"/>
              <a:t>Inches - 40.97 x 23.04</a:t>
            </a:r>
          </a:p>
          <a:p>
            <a:pPr marL="1371600" lvl="2" indent="-381000" rtl="0">
              <a:lnSpc>
                <a:spcPct val="100000"/>
              </a:lnSpc>
              <a:spcBef>
                <a:spcPts val="0"/>
              </a:spcBef>
              <a:buSzPct val="100000"/>
            </a:pPr>
            <a:r>
              <a:rPr lang="en" sz="1600" dirty="0"/>
              <a:t>DPI - dots per inch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3600"/>
              <a:t>Using PowerPoint on a Mac</a:t>
            </a:r>
          </a:p>
        </p:txBody>
      </p:sp>
      <p:sp>
        <p:nvSpPr>
          <p:cNvPr id="192" name="Shape 192"/>
          <p:cNvSpPr txBox="1">
            <a:spLocks noGrp="1"/>
          </p:cNvSpPr>
          <p:nvPr>
            <p:ph type="body" idx="1"/>
          </p:nvPr>
        </p:nvSpPr>
        <p:spPr>
          <a:xfrm>
            <a:off x="182575" y="1171600"/>
            <a:ext cx="4460700" cy="3397200"/>
          </a:xfrm>
          <a:prstGeom prst="rect">
            <a:avLst/>
          </a:prstGeom>
        </p:spPr>
        <p:txBody>
          <a:bodyPr lIns="91425" tIns="91425" rIns="91425" bIns="91425" anchor="t" anchorCtr="0">
            <a:noAutofit/>
          </a:bodyPr>
          <a:lstStyle/>
          <a:p>
            <a:pPr marL="457200" lvl="0" indent="-368300" rtl="0">
              <a:spcBef>
                <a:spcPts val="0"/>
              </a:spcBef>
              <a:buClr>
                <a:srgbClr val="CCCCCC"/>
              </a:buClr>
              <a:buSzPct val="100000"/>
            </a:pPr>
            <a:r>
              <a:rPr lang="en" dirty="0">
                <a:solidFill>
                  <a:srgbClr val="CCCCCC"/>
                </a:solidFill>
              </a:rPr>
              <a:t>Download and open PowerPoint template from the workshop folder</a:t>
            </a:r>
          </a:p>
          <a:p>
            <a:pPr marL="457200" lvl="0" indent="-368300" rtl="0">
              <a:spcBef>
                <a:spcPts val="0"/>
              </a:spcBef>
              <a:buClr>
                <a:srgbClr val="CCCCCC"/>
              </a:buClr>
              <a:buSzPct val="100000"/>
            </a:pPr>
            <a:r>
              <a:rPr lang="en" dirty="0">
                <a:solidFill>
                  <a:srgbClr val="CCCCCC"/>
                </a:solidFill>
              </a:rPr>
              <a:t>Sizing your poster:</a:t>
            </a:r>
          </a:p>
          <a:p>
            <a:pPr marL="914400" lvl="1" indent="-368300" rtl="0">
              <a:spcBef>
                <a:spcPts val="0"/>
              </a:spcBef>
              <a:buClr>
                <a:srgbClr val="CCCCCC"/>
              </a:buClr>
              <a:buSzPct val="100000"/>
            </a:pPr>
            <a:r>
              <a:rPr lang="en" sz="1800" dirty="0">
                <a:solidFill>
                  <a:srgbClr val="CCCCCC"/>
                </a:solidFill>
              </a:rPr>
              <a:t>File &gt; Page Setup &gt; Change Width and Height</a:t>
            </a:r>
          </a:p>
          <a:p>
            <a:pPr marL="457200" lvl="0" indent="-368300" rtl="0">
              <a:spcBef>
                <a:spcPts val="0"/>
              </a:spcBef>
              <a:buClr>
                <a:srgbClr val="CCCCCC"/>
              </a:buClr>
              <a:buSzPct val="100000"/>
            </a:pPr>
            <a:r>
              <a:rPr lang="en" dirty="0">
                <a:solidFill>
                  <a:srgbClr val="CCCCCC"/>
                </a:solidFill>
              </a:rPr>
              <a:t>Background</a:t>
            </a:r>
          </a:p>
          <a:p>
            <a:pPr marL="914400" lvl="1" indent="-368300" rtl="0">
              <a:spcBef>
                <a:spcPts val="0"/>
              </a:spcBef>
              <a:buClr>
                <a:srgbClr val="CCCCCC"/>
              </a:buClr>
              <a:buSzPct val="100000"/>
            </a:pPr>
            <a:r>
              <a:rPr lang="en" sz="1800" dirty="0">
                <a:solidFill>
                  <a:srgbClr val="CCCCCC"/>
                </a:solidFill>
              </a:rPr>
              <a:t>Format &gt; Slide Background</a:t>
            </a:r>
          </a:p>
        </p:txBody>
      </p:sp>
      <p:pic>
        <p:nvPicPr>
          <p:cNvPr id="193" name="Shape 193"/>
          <p:cNvPicPr preferRelativeResize="0"/>
          <p:nvPr/>
        </p:nvPicPr>
        <p:blipFill rotWithShape="1">
          <a:blip r:embed="rId3">
            <a:alphaModFix/>
          </a:blip>
          <a:srcRect l="474" r="672"/>
          <a:stretch/>
        </p:blipFill>
        <p:spPr>
          <a:xfrm>
            <a:off x="4772274" y="1289847"/>
            <a:ext cx="4180798" cy="2846604"/>
          </a:xfrm>
          <a:prstGeom prst="rect">
            <a:avLst/>
          </a:prstGeom>
          <a:noFill/>
          <a:ln w="19050" cap="flat" cmpd="sng">
            <a:solidFill>
              <a:schemeClr val="dk2"/>
            </a:solidFill>
            <a:prstDash val="solid"/>
            <a:round/>
            <a:headEnd type="none" w="med" len="med"/>
            <a:tailEnd type="none" w="med" len="med"/>
          </a:ln>
        </p:spPr>
      </p:pic>
      <p:sp>
        <p:nvSpPr>
          <p:cNvPr id="194" name="Shape 194"/>
          <p:cNvSpPr txBox="1"/>
          <p:nvPr/>
        </p:nvSpPr>
        <p:spPr>
          <a:xfrm>
            <a:off x="5691900" y="4568800"/>
            <a:ext cx="3140400" cy="483300"/>
          </a:xfrm>
          <a:prstGeom prst="rect">
            <a:avLst/>
          </a:prstGeom>
          <a:noFill/>
          <a:ln>
            <a:noFill/>
          </a:ln>
        </p:spPr>
        <p:txBody>
          <a:bodyPr lIns="91425" tIns="91425" rIns="91425" bIns="91425" anchor="t" anchorCtr="0">
            <a:noAutofit/>
          </a:bodyPr>
          <a:lstStyle/>
          <a:p>
            <a:pPr lvl="0" rtl="0">
              <a:spcBef>
                <a:spcPts val="0"/>
              </a:spcBef>
              <a:buNone/>
            </a:pPr>
            <a:r>
              <a:rPr lang="en" sz="1800" u="sng">
                <a:solidFill>
                  <a:schemeClr val="hlink"/>
                </a:solidFill>
                <a:latin typeface="Roboto"/>
                <a:ea typeface="Roboto"/>
                <a:cs typeface="Roboto"/>
                <a:sym typeface="Roboto"/>
                <a:hlinkClick r:id="rId4"/>
              </a:rPr>
              <a:t>go.ncsu.edu/digitalposter</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Shape 19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3600"/>
              <a:t>Using PowerPoint on a Mac</a:t>
            </a:r>
          </a:p>
        </p:txBody>
      </p:sp>
      <p:sp>
        <p:nvSpPr>
          <p:cNvPr id="200" name="Shape 200"/>
          <p:cNvSpPr txBox="1">
            <a:spLocks noGrp="1"/>
          </p:cNvSpPr>
          <p:nvPr>
            <p:ph type="body" idx="1"/>
          </p:nvPr>
        </p:nvSpPr>
        <p:spPr>
          <a:xfrm>
            <a:off x="311700" y="1171600"/>
            <a:ext cx="3953400" cy="3076500"/>
          </a:xfrm>
          <a:prstGeom prst="rect">
            <a:avLst/>
          </a:prstGeom>
        </p:spPr>
        <p:txBody>
          <a:bodyPr lIns="91425" tIns="91425" rIns="91425" bIns="91425" anchor="t" anchorCtr="0">
            <a:noAutofit/>
          </a:bodyPr>
          <a:lstStyle/>
          <a:p>
            <a:pPr marL="457200" lvl="0" indent="-368300" rtl="0">
              <a:lnSpc>
                <a:spcPct val="100000"/>
              </a:lnSpc>
              <a:spcBef>
                <a:spcPts val="0"/>
              </a:spcBef>
              <a:buClr>
                <a:srgbClr val="CCCCCC"/>
              </a:buClr>
              <a:buSzPct val="100000"/>
            </a:pPr>
            <a:r>
              <a:rPr lang="en" dirty="0">
                <a:solidFill>
                  <a:srgbClr val="CCCCCC"/>
                </a:solidFill>
              </a:rPr>
              <a:t>Guides/Rulers</a:t>
            </a:r>
          </a:p>
          <a:p>
            <a:pPr marL="914400" lvl="1" indent="-368300" rtl="0">
              <a:lnSpc>
                <a:spcPct val="100000"/>
              </a:lnSpc>
              <a:spcBef>
                <a:spcPts val="0"/>
              </a:spcBef>
              <a:buClr>
                <a:srgbClr val="CCCCCC"/>
              </a:buClr>
              <a:buSzPct val="100000"/>
            </a:pPr>
            <a:r>
              <a:rPr lang="en" sz="1800" dirty="0">
                <a:solidFill>
                  <a:srgbClr val="CCCCCC"/>
                </a:solidFill>
              </a:rPr>
              <a:t>View&gt;Guides&gt;Static Guides</a:t>
            </a:r>
          </a:p>
          <a:p>
            <a:pPr marL="457200" lvl="0" indent="-368300" rtl="0">
              <a:lnSpc>
                <a:spcPct val="100000"/>
              </a:lnSpc>
              <a:spcBef>
                <a:spcPts val="0"/>
              </a:spcBef>
              <a:buClr>
                <a:srgbClr val="CCCCCC"/>
              </a:buClr>
              <a:buSzPct val="100000"/>
            </a:pPr>
            <a:r>
              <a:rPr lang="en" dirty="0">
                <a:solidFill>
                  <a:srgbClr val="CCCCCC"/>
                </a:solidFill>
              </a:rPr>
              <a:t>Columns</a:t>
            </a:r>
          </a:p>
          <a:p>
            <a:pPr marL="914400" lvl="1" indent="-368300" rtl="0">
              <a:lnSpc>
                <a:spcPct val="100000"/>
              </a:lnSpc>
              <a:spcBef>
                <a:spcPts val="0"/>
              </a:spcBef>
              <a:buClr>
                <a:srgbClr val="CCCCCC"/>
              </a:buClr>
              <a:buSzPct val="100000"/>
            </a:pPr>
            <a:r>
              <a:rPr lang="en" sz="1800" dirty="0">
                <a:solidFill>
                  <a:srgbClr val="CCCCCC"/>
                </a:solidFill>
              </a:rPr>
              <a:t>Insert&gt;Textbox</a:t>
            </a:r>
          </a:p>
          <a:p>
            <a:pPr marL="457200" lvl="0" indent="-368300" rtl="0">
              <a:lnSpc>
                <a:spcPct val="100000"/>
              </a:lnSpc>
              <a:spcBef>
                <a:spcPts val="0"/>
              </a:spcBef>
              <a:buClr>
                <a:srgbClr val="CCCCCC"/>
              </a:buClr>
              <a:buSzPct val="100000"/>
            </a:pPr>
            <a:r>
              <a:rPr lang="en" dirty="0">
                <a:solidFill>
                  <a:srgbClr val="CCCCCC"/>
                </a:solidFill>
              </a:rPr>
              <a:t>Images</a:t>
            </a:r>
          </a:p>
          <a:p>
            <a:pPr marL="914400" lvl="1" indent="-368300" rtl="0">
              <a:lnSpc>
                <a:spcPct val="100000"/>
              </a:lnSpc>
              <a:spcBef>
                <a:spcPts val="0"/>
              </a:spcBef>
              <a:buClr>
                <a:srgbClr val="CCCCCC"/>
              </a:buClr>
              <a:buSzPct val="100000"/>
            </a:pPr>
            <a:r>
              <a:rPr lang="en" sz="1800" dirty="0">
                <a:solidFill>
                  <a:srgbClr val="CCCCCC"/>
                </a:solidFill>
              </a:rPr>
              <a:t>Insert&gt;Photo&gt;Photo Browser...</a:t>
            </a:r>
          </a:p>
          <a:p>
            <a:pPr marL="457200" lvl="0" indent="-368300" rtl="0">
              <a:lnSpc>
                <a:spcPct val="100000"/>
              </a:lnSpc>
              <a:spcBef>
                <a:spcPts val="0"/>
              </a:spcBef>
              <a:buClr>
                <a:srgbClr val="CCCCCC"/>
              </a:buClr>
              <a:buSzPct val="100000"/>
            </a:pPr>
            <a:r>
              <a:rPr lang="en" dirty="0">
                <a:solidFill>
                  <a:srgbClr val="CCCCCC"/>
                </a:solidFill>
              </a:rPr>
              <a:t>Charts</a:t>
            </a:r>
          </a:p>
          <a:p>
            <a:pPr marL="914400" lvl="1" indent="-368300" rtl="0">
              <a:lnSpc>
                <a:spcPct val="100000"/>
              </a:lnSpc>
              <a:spcBef>
                <a:spcPts val="0"/>
              </a:spcBef>
              <a:buClr>
                <a:srgbClr val="CCCCCC"/>
              </a:buClr>
              <a:buSzPct val="100000"/>
            </a:pPr>
            <a:r>
              <a:rPr lang="en" sz="1800" dirty="0">
                <a:solidFill>
                  <a:srgbClr val="CCCCCC"/>
                </a:solidFill>
              </a:rPr>
              <a:t>Insert&gt;Chart</a:t>
            </a:r>
          </a:p>
        </p:txBody>
      </p:sp>
      <p:pic>
        <p:nvPicPr>
          <p:cNvPr id="201" name="Shape 201"/>
          <p:cNvPicPr preferRelativeResize="0"/>
          <p:nvPr/>
        </p:nvPicPr>
        <p:blipFill>
          <a:blip r:embed="rId3">
            <a:alphaModFix/>
          </a:blip>
          <a:stretch>
            <a:fillRect/>
          </a:stretch>
        </p:blipFill>
        <p:spPr>
          <a:xfrm>
            <a:off x="4106200" y="1302056"/>
            <a:ext cx="4815675" cy="2627679"/>
          </a:xfrm>
          <a:prstGeom prst="rect">
            <a:avLst/>
          </a:prstGeom>
          <a:noFill/>
          <a:ln w="19050" cap="flat" cmpd="sng">
            <a:solidFill>
              <a:schemeClr val="dk2"/>
            </a:solidFill>
            <a:prstDash val="solid"/>
            <a:round/>
            <a:headEnd type="none" w="med" len="med"/>
            <a:tailEnd type="none" w="med" len="me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3600"/>
              <a:t>Using PowerPoint on Windows</a:t>
            </a:r>
          </a:p>
        </p:txBody>
      </p:sp>
      <p:sp>
        <p:nvSpPr>
          <p:cNvPr id="207" name="Shape 207"/>
          <p:cNvSpPr txBox="1">
            <a:spLocks noGrp="1"/>
          </p:cNvSpPr>
          <p:nvPr>
            <p:ph type="body" idx="1"/>
          </p:nvPr>
        </p:nvSpPr>
        <p:spPr>
          <a:xfrm>
            <a:off x="311700" y="1171600"/>
            <a:ext cx="3562200" cy="3397200"/>
          </a:xfrm>
          <a:prstGeom prst="rect">
            <a:avLst/>
          </a:prstGeom>
        </p:spPr>
        <p:txBody>
          <a:bodyPr lIns="91425" tIns="91425" rIns="91425" bIns="91425" anchor="t" anchorCtr="0">
            <a:noAutofit/>
          </a:bodyPr>
          <a:lstStyle/>
          <a:p>
            <a:pPr marL="457200" lvl="0" indent="-381000" rtl="0">
              <a:spcBef>
                <a:spcPts val="0"/>
              </a:spcBef>
              <a:buClr>
                <a:srgbClr val="CCCCCC"/>
              </a:buClr>
              <a:buSzPct val="100000"/>
            </a:pPr>
            <a:r>
              <a:rPr lang="en" dirty="0">
                <a:solidFill>
                  <a:srgbClr val="CCCCCC"/>
                </a:solidFill>
              </a:rPr>
              <a:t>Open PowerPoint and use a blank, white template</a:t>
            </a:r>
          </a:p>
          <a:p>
            <a:pPr marL="457200" lvl="0" indent="-381000" rtl="0">
              <a:spcBef>
                <a:spcPts val="0"/>
              </a:spcBef>
              <a:buClr>
                <a:srgbClr val="CCCCCC"/>
              </a:buClr>
              <a:buSzPct val="100000"/>
            </a:pPr>
            <a:r>
              <a:rPr lang="en" dirty="0">
                <a:solidFill>
                  <a:srgbClr val="CCCCCC"/>
                </a:solidFill>
              </a:rPr>
              <a:t>Sizing your poster:</a:t>
            </a:r>
          </a:p>
          <a:p>
            <a:pPr marL="914400" lvl="1" indent="-355600" rtl="0">
              <a:spcBef>
                <a:spcPts val="0"/>
              </a:spcBef>
              <a:buClr>
                <a:srgbClr val="CCCCCC"/>
              </a:buClr>
              <a:buSzPct val="100000"/>
            </a:pPr>
            <a:r>
              <a:rPr lang="en" sz="1800" dirty="0">
                <a:solidFill>
                  <a:srgbClr val="CCCCCC"/>
                </a:solidFill>
              </a:rPr>
              <a:t>Design &gt; Slide Size </a:t>
            </a:r>
          </a:p>
          <a:p>
            <a:pPr marL="457200" lvl="0" indent="-381000" rtl="0">
              <a:spcBef>
                <a:spcPts val="0"/>
              </a:spcBef>
              <a:buClr>
                <a:srgbClr val="CCCCCC"/>
              </a:buClr>
              <a:buSzPct val="100000"/>
            </a:pPr>
            <a:r>
              <a:rPr lang="en" dirty="0">
                <a:solidFill>
                  <a:srgbClr val="CCCCCC"/>
                </a:solidFill>
              </a:rPr>
              <a:t>Background</a:t>
            </a:r>
          </a:p>
          <a:p>
            <a:pPr marL="914400" lvl="1" indent="-355600" rtl="0">
              <a:spcBef>
                <a:spcPts val="0"/>
              </a:spcBef>
              <a:buClr>
                <a:srgbClr val="CCCCCC"/>
              </a:buClr>
              <a:buSzPct val="100000"/>
            </a:pPr>
            <a:r>
              <a:rPr lang="en" sz="1800" dirty="0">
                <a:solidFill>
                  <a:srgbClr val="CCCCCC"/>
                </a:solidFill>
              </a:rPr>
              <a:t>Design &gt; Format Background</a:t>
            </a:r>
          </a:p>
        </p:txBody>
      </p:sp>
      <p:pic>
        <p:nvPicPr>
          <p:cNvPr id="208" name="Shape 208"/>
          <p:cNvPicPr preferRelativeResize="0"/>
          <p:nvPr/>
        </p:nvPicPr>
        <p:blipFill rotWithShape="1">
          <a:blip r:embed="rId3">
            <a:alphaModFix/>
          </a:blip>
          <a:srcRect b="4030"/>
          <a:stretch/>
        </p:blipFill>
        <p:spPr>
          <a:xfrm>
            <a:off x="3974900" y="1559100"/>
            <a:ext cx="4857398" cy="2622199"/>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Shape 2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3600"/>
              <a:t>Using PowerPoint on Windows</a:t>
            </a:r>
          </a:p>
        </p:txBody>
      </p:sp>
      <p:sp>
        <p:nvSpPr>
          <p:cNvPr id="214" name="Shape 214"/>
          <p:cNvSpPr txBox="1">
            <a:spLocks noGrp="1"/>
          </p:cNvSpPr>
          <p:nvPr>
            <p:ph type="body" idx="1"/>
          </p:nvPr>
        </p:nvSpPr>
        <p:spPr>
          <a:xfrm>
            <a:off x="311700" y="1171600"/>
            <a:ext cx="4706480" cy="3397200"/>
          </a:xfrm>
          <a:prstGeom prst="rect">
            <a:avLst/>
          </a:prstGeom>
        </p:spPr>
        <p:txBody>
          <a:bodyPr lIns="91425" tIns="91425" rIns="91425" bIns="91425" anchor="t" anchorCtr="0">
            <a:noAutofit/>
          </a:bodyPr>
          <a:lstStyle/>
          <a:p>
            <a:pPr marL="457200" lvl="0" indent="-381000" rtl="0">
              <a:lnSpc>
                <a:spcPct val="100000"/>
              </a:lnSpc>
              <a:spcBef>
                <a:spcPts val="0"/>
              </a:spcBef>
              <a:buClr>
                <a:srgbClr val="CCCCCC"/>
              </a:buClr>
              <a:buSzPct val="100000"/>
            </a:pPr>
            <a:r>
              <a:rPr lang="en" dirty="0">
                <a:solidFill>
                  <a:srgbClr val="CCCCCC"/>
                </a:solidFill>
              </a:rPr>
              <a:t>Gridlines</a:t>
            </a:r>
          </a:p>
          <a:p>
            <a:pPr marL="914400" lvl="1" indent="-381000" rtl="0">
              <a:lnSpc>
                <a:spcPct val="100000"/>
              </a:lnSpc>
              <a:spcBef>
                <a:spcPts val="0"/>
              </a:spcBef>
              <a:buClr>
                <a:srgbClr val="CCCCCC"/>
              </a:buClr>
              <a:buSzPct val="100000"/>
            </a:pPr>
            <a:r>
              <a:rPr lang="en" sz="1800" dirty="0">
                <a:solidFill>
                  <a:srgbClr val="CCCCCC"/>
                </a:solidFill>
              </a:rPr>
              <a:t>View &gt; Gridlines</a:t>
            </a:r>
          </a:p>
          <a:p>
            <a:pPr marL="457200" lvl="0" indent="-381000" rtl="0">
              <a:lnSpc>
                <a:spcPct val="100000"/>
              </a:lnSpc>
              <a:spcBef>
                <a:spcPts val="0"/>
              </a:spcBef>
              <a:buClr>
                <a:srgbClr val="CCCCCC"/>
              </a:buClr>
              <a:buSzPct val="100000"/>
            </a:pPr>
            <a:r>
              <a:rPr lang="en" dirty="0">
                <a:solidFill>
                  <a:srgbClr val="CCCCCC"/>
                </a:solidFill>
              </a:rPr>
              <a:t>Columns</a:t>
            </a:r>
          </a:p>
          <a:p>
            <a:pPr marL="914400" lvl="1" indent="-381000" rtl="0">
              <a:lnSpc>
                <a:spcPct val="100000"/>
              </a:lnSpc>
              <a:spcBef>
                <a:spcPts val="0"/>
              </a:spcBef>
              <a:buClr>
                <a:srgbClr val="CCCCCC"/>
              </a:buClr>
              <a:buSzPct val="100000"/>
            </a:pPr>
            <a:r>
              <a:rPr lang="en" sz="1800" dirty="0">
                <a:solidFill>
                  <a:srgbClr val="CCCCCC"/>
                </a:solidFill>
              </a:rPr>
              <a:t>Insert&gt;Textbox</a:t>
            </a:r>
          </a:p>
          <a:p>
            <a:pPr marL="457200" lvl="0" indent="-381000" rtl="0">
              <a:lnSpc>
                <a:spcPct val="100000"/>
              </a:lnSpc>
              <a:spcBef>
                <a:spcPts val="0"/>
              </a:spcBef>
              <a:buClr>
                <a:srgbClr val="CCCCCC"/>
              </a:buClr>
              <a:buSzPct val="100000"/>
            </a:pPr>
            <a:r>
              <a:rPr lang="en" dirty="0">
                <a:solidFill>
                  <a:srgbClr val="CCCCCC"/>
                </a:solidFill>
              </a:rPr>
              <a:t>Images</a:t>
            </a:r>
          </a:p>
          <a:p>
            <a:pPr marL="914400" lvl="1" indent="-381000" rtl="0">
              <a:lnSpc>
                <a:spcPct val="100000"/>
              </a:lnSpc>
              <a:spcBef>
                <a:spcPts val="0"/>
              </a:spcBef>
              <a:buClr>
                <a:srgbClr val="CCCCCC"/>
              </a:buClr>
              <a:buSzPct val="100000"/>
            </a:pPr>
            <a:r>
              <a:rPr lang="en" sz="1800" dirty="0">
                <a:solidFill>
                  <a:srgbClr val="CCCCCC"/>
                </a:solidFill>
              </a:rPr>
              <a:t>Insert&gt;Pictures</a:t>
            </a:r>
          </a:p>
          <a:p>
            <a:pPr marL="457200" lvl="0" indent="-381000" rtl="0">
              <a:lnSpc>
                <a:spcPct val="100000"/>
              </a:lnSpc>
              <a:spcBef>
                <a:spcPts val="0"/>
              </a:spcBef>
              <a:buClr>
                <a:srgbClr val="CCCCCC"/>
              </a:buClr>
              <a:buSzPct val="100000"/>
            </a:pPr>
            <a:r>
              <a:rPr lang="en" dirty="0">
                <a:solidFill>
                  <a:srgbClr val="CCCCCC"/>
                </a:solidFill>
              </a:rPr>
              <a:t>Charts</a:t>
            </a:r>
          </a:p>
          <a:p>
            <a:pPr marL="914400" lvl="1" indent="-381000" rtl="0">
              <a:lnSpc>
                <a:spcPct val="100000"/>
              </a:lnSpc>
              <a:spcBef>
                <a:spcPts val="0"/>
              </a:spcBef>
              <a:buClr>
                <a:srgbClr val="CCCCCC"/>
              </a:buClr>
              <a:buSzPct val="100000"/>
            </a:pPr>
            <a:r>
              <a:rPr lang="en" sz="1800" dirty="0">
                <a:solidFill>
                  <a:srgbClr val="CCCCCC"/>
                </a:solidFill>
              </a:rPr>
              <a:t>Insert&gt;Chart</a:t>
            </a:r>
          </a:p>
        </p:txBody>
      </p:sp>
      <p:pic>
        <p:nvPicPr>
          <p:cNvPr id="215" name="Shape 215"/>
          <p:cNvPicPr preferRelativeResize="0"/>
          <p:nvPr/>
        </p:nvPicPr>
        <p:blipFill rotWithShape="1">
          <a:blip r:embed="rId3">
            <a:alphaModFix/>
          </a:blip>
          <a:srcRect b="3929"/>
          <a:stretch/>
        </p:blipFill>
        <p:spPr>
          <a:xfrm>
            <a:off x="3725600" y="1291250"/>
            <a:ext cx="5040475" cy="2723749"/>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671250" y="2141250"/>
            <a:ext cx="7852200" cy="861000"/>
          </a:xfrm>
          <a:prstGeom prst="rect">
            <a:avLst/>
          </a:prstGeom>
        </p:spPr>
        <p:txBody>
          <a:bodyPr lIns="91425" tIns="91425" rIns="91425" bIns="91425" anchor="ctr" anchorCtr="0">
            <a:noAutofit/>
          </a:bodyPr>
          <a:lstStyle/>
          <a:p>
            <a:pPr lvl="0">
              <a:spcBef>
                <a:spcPts val="0"/>
              </a:spcBef>
              <a:buNone/>
            </a:pPr>
            <a:r>
              <a:rPr lang="en"/>
              <a:t>Before you begin . .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Ask: </a:t>
            </a:r>
          </a:p>
        </p:txBody>
      </p:sp>
      <p:sp>
        <p:nvSpPr>
          <p:cNvPr id="80" name="Shape 8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lnSpc>
                <a:spcPct val="150000"/>
              </a:lnSpc>
              <a:spcBef>
                <a:spcPts val="0"/>
              </a:spcBef>
              <a:buAutoNum type="arabicPeriod"/>
            </a:pPr>
            <a:r>
              <a:rPr lang="en" sz="2200" dirty="0"/>
              <a:t>What are the most interesting or </a:t>
            </a:r>
            <a:r>
              <a:rPr lang="en" sz="2200" dirty="0">
                <a:solidFill>
                  <a:schemeClr val="accent4"/>
                </a:solidFill>
                <a:latin typeface="Oswald"/>
                <a:ea typeface="Oswald"/>
                <a:cs typeface="Oswald"/>
                <a:sym typeface="Oswald"/>
              </a:rPr>
              <a:t>valuable findings</a:t>
            </a:r>
            <a:r>
              <a:rPr lang="en" sz="2200" dirty="0"/>
              <a:t> from your research?</a:t>
            </a:r>
          </a:p>
          <a:p>
            <a:pPr marL="457200" lvl="0" indent="-228600" rtl="0">
              <a:lnSpc>
                <a:spcPct val="150000"/>
              </a:lnSpc>
              <a:spcBef>
                <a:spcPts val="0"/>
              </a:spcBef>
              <a:buAutoNum type="arabicPeriod"/>
            </a:pPr>
            <a:r>
              <a:rPr lang="en" sz="2200" dirty="0"/>
              <a:t>What is </a:t>
            </a:r>
            <a:r>
              <a:rPr lang="en" sz="2200" dirty="0">
                <a:solidFill>
                  <a:schemeClr val="accent5"/>
                </a:solidFill>
                <a:latin typeface="Oswald"/>
                <a:ea typeface="Oswald"/>
                <a:cs typeface="Oswald"/>
                <a:sym typeface="Oswald"/>
              </a:rPr>
              <a:t>visually interesting</a:t>
            </a:r>
            <a:r>
              <a:rPr lang="en" sz="2200" dirty="0"/>
              <a:t> about your research?</a:t>
            </a:r>
          </a:p>
          <a:p>
            <a:pPr marL="457200" lvl="0" indent="-228600">
              <a:lnSpc>
                <a:spcPct val="150000"/>
              </a:lnSpc>
              <a:spcBef>
                <a:spcPts val="0"/>
              </a:spcBef>
              <a:buAutoNum type="arabicPeriod"/>
            </a:pPr>
            <a:r>
              <a:rPr lang="en" sz="2200" dirty="0"/>
              <a:t>How will your presentation of the poster </a:t>
            </a:r>
            <a:r>
              <a:rPr lang="en" sz="2200" dirty="0">
                <a:solidFill>
                  <a:schemeClr val="accent4"/>
                </a:solidFill>
                <a:latin typeface="Oswald"/>
                <a:ea typeface="Oswald"/>
                <a:cs typeface="Oswald"/>
                <a:sym typeface="Oswald"/>
              </a:rPr>
              <a:t>add interest</a:t>
            </a:r>
            <a:r>
              <a:rPr lang="en" sz="2200" dirty="0"/>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Poster Elements</a:t>
            </a:r>
          </a:p>
        </p:txBody>
      </p:sp>
      <p:sp>
        <p:nvSpPr>
          <p:cNvPr id="86" name="Shape 8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381000" rtl="0">
              <a:spcBef>
                <a:spcPts val="0"/>
              </a:spcBef>
              <a:buSzPct val="100000"/>
            </a:pPr>
            <a:r>
              <a:rPr lang="en" sz="2400"/>
              <a:t>Visual content: </a:t>
            </a:r>
          </a:p>
          <a:p>
            <a:pPr marL="914400" lvl="1" indent="-381000" rtl="0">
              <a:spcBef>
                <a:spcPts val="0"/>
              </a:spcBef>
              <a:buSzPct val="100000"/>
            </a:pPr>
            <a:r>
              <a:rPr lang="en" sz="2400"/>
              <a:t>Charts</a:t>
            </a:r>
          </a:p>
          <a:p>
            <a:pPr marL="914400" lvl="1" indent="-381000" rtl="0">
              <a:spcBef>
                <a:spcPts val="0"/>
              </a:spcBef>
              <a:buSzPct val="100000"/>
            </a:pPr>
            <a:r>
              <a:rPr lang="en" sz="2400"/>
              <a:t>Graphics</a:t>
            </a:r>
          </a:p>
          <a:p>
            <a:pPr marL="914400" lvl="1" indent="-381000" rtl="0">
              <a:spcBef>
                <a:spcPts val="0"/>
              </a:spcBef>
              <a:buSzPct val="100000"/>
            </a:pPr>
            <a:r>
              <a:rPr lang="en" sz="2400"/>
              <a:t>*Multimedia</a:t>
            </a:r>
          </a:p>
          <a:p>
            <a:pPr marL="457200" lvl="0" indent="-381000" rtl="0">
              <a:spcBef>
                <a:spcPts val="0"/>
              </a:spcBef>
              <a:buSzPct val="100000"/>
            </a:pPr>
            <a:r>
              <a:rPr lang="en" sz="2400"/>
              <a:t>Written content:</a:t>
            </a:r>
          </a:p>
          <a:p>
            <a:pPr marL="914400" lvl="1" indent="-381000" rtl="0">
              <a:spcBef>
                <a:spcPts val="0"/>
              </a:spcBef>
              <a:buSzPct val="100000"/>
            </a:pPr>
            <a:r>
              <a:rPr lang="en" sz="2400"/>
              <a:t>Text</a:t>
            </a:r>
          </a:p>
          <a:p>
            <a:pPr marL="0" lvl="0" indent="0" rtl="0">
              <a:spcBef>
                <a:spcPts val="0"/>
              </a:spcBef>
              <a:buNone/>
            </a:pPr>
            <a:r>
              <a:rPr lang="en" sz="3600"/>
              <a:t> </a:t>
            </a:r>
            <a:r>
              <a:rPr lang="en"/>
              <a:t>*optional</a:t>
            </a:r>
          </a:p>
        </p:txBody>
      </p:sp>
      <p:pic>
        <p:nvPicPr>
          <p:cNvPr id="87" name="Shape 87" descr="maxresdefault.jpg"/>
          <p:cNvPicPr preferRelativeResize="0"/>
          <p:nvPr/>
        </p:nvPicPr>
        <p:blipFill rotWithShape="1">
          <a:blip r:embed="rId3">
            <a:alphaModFix/>
          </a:blip>
          <a:srcRect l="5593" r="3596"/>
          <a:stretch/>
        </p:blipFill>
        <p:spPr>
          <a:xfrm>
            <a:off x="3444850" y="1017725"/>
            <a:ext cx="5198476" cy="3416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Consider the Digital Design Space</a:t>
            </a:r>
          </a:p>
        </p:txBody>
      </p:sp>
      <p:sp>
        <p:nvSpPr>
          <p:cNvPr id="93" name="Shape 93"/>
          <p:cNvSpPr txBox="1">
            <a:spLocks noGrp="1"/>
          </p:cNvSpPr>
          <p:nvPr>
            <p:ph type="body" idx="1"/>
          </p:nvPr>
        </p:nvSpPr>
        <p:spPr>
          <a:xfrm>
            <a:off x="311700" y="1152475"/>
            <a:ext cx="4097100" cy="3416400"/>
          </a:xfrm>
          <a:prstGeom prst="rect">
            <a:avLst/>
          </a:prstGeom>
        </p:spPr>
        <p:txBody>
          <a:bodyPr lIns="91425" tIns="91425" rIns="91425" bIns="91425" anchor="t" anchorCtr="0">
            <a:noAutofit/>
          </a:bodyPr>
          <a:lstStyle/>
          <a:p>
            <a:pPr marL="457200" lvl="0" indent="-381000" rtl="0">
              <a:spcBef>
                <a:spcPts val="0"/>
              </a:spcBef>
              <a:buSzPct val="100000"/>
            </a:pPr>
            <a:r>
              <a:rPr lang="en" sz="2400"/>
              <a:t>Dynamic or static</a:t>
            </a:r>
          </a:p>
          <a:p>
            <a:pPr marL="457200" lvl="0" indent="-381000" rtl="0">
              <a:spcBef>
                <a:spcPts val="0"/>
              </a:spcBef>
              <a:buSzPct val="100000"/>
            </a:pPr>
            <a:r>
              <a:rPr lang="en" sz="2400"/>
              <a:t>Readability is slower</a:t>
            </a:r>
          </a:p>
          <a:p>
            <a:pPr marL="457200" lvl="0" indent="-381000" rtl="0">
              <a:spcBef>
                <a:spcPts val="0"/>
              </a:spcBef>
              <a:buSzPct val="100000"/>
            </a:pPr>
            <a:r>
              <a:rPr lang="en" sz="2400"/>
              <a:t>Contrast important</a:t>
            </a:r>
          </a:p>
          <a:p>
            <a:pPr marL="457200" lvl="0" indent="-381000" rtl="0">
              <a:spcBef>
                <a:spcPts val="0"/>
              </a:spcBef>
              <a:buSzPct val="100000"/>
            </a:pPr>
            <a:r>
              <a:rPr lang="en" sz="2400"/>
              <a:t>Screen size</a:t>
            </a:r>
          </a:p>
          <a:p>
            <a:pPr marL="457200" lvl="0" indent="-381000" rtl="0">
              <a:spcBef>
                <a:spcPts val="0"/>
              </a:spcBef>
              <a:buSzPct val="100000"/>
            </a:pPr>
            <a:r>
              <a:rPr lang="en" sz="2400"/>
              <a:t>Short lines and paragraphs</a:t>
            </a:r>
          </a:p>
          <a:p>
            <a:pPr marL="457200" lvl="0" indent="-381000" rtl="0">
              <a:spcBef>
                <a:spcPts val="0"/>
              </a:spcBef>
              <a:buSzPct val="100000"/>
            </a:pPr>
            <a:r>
              <a:rPr lang="en" sz="2400"/>
              <a:t>Avoid clutter</a:t>
            </a:r>
          </a:p>
          <a:p>
            <a:pPr lvl="0">
              <a:spcBef>
                <a:spcPts val="0"/>
              </a:spcBef>
              <a:buNone/>
            </a:pPr>
            <a:endParaRPr sz="2400"/>
          </a:p>
          <a:p>
            <a:pPr lvl="0">
              <a:spcBef>
                <a:spcPts val="0"/>
              </a:spcBef>
              <a:buNone/>
            </a:pPr>
            <a:endParaRPr/>
          </a:p>
        </p:txBody>
      </p:sp>
      <p:pic>
        <p:nvPicPr>
          <p:cNvPr id="94" name="Shape 94" descr="ObesityIncSession.jpg"/>
          <p:cNvPicPr preferRelativeResize="0"/>
          <p:nvPr/>
        </p:nvPicPr>
        <p:blipFill>
          <a:blip r:embed="rId3">
            <a:alphaModFix/>
          </a:blip>
          <a:stretch>
            <a:fillRect/>
          </a:stretch>
        </p:blipFill>
        <p:spPr>
          <a:xfrm>
            <a:off x="4494014" y="1152476"/>
            <a:ext cx="4338285" cy="3416400"/>
          </a:xfrm>
          <a:prstGeom prst="rect">
            <a:avLst/>
          </a:prstGeom>
          <a:noFill/>
          <a:ln>
            <a:noFill/>
          </a:ln>
        </p:spPr>
      </p:pic>
      <p:sp>
        <p:nvSpPr>
          <p:cNvPr id="95" name="Shape 95"/>
          <p:cNvSpPr txBox="1"/>
          <p:nvPr/>
        </p:nvSpPr>
        <p:spPr>
          <a:xfrm>
            <a:off x="4511850" y="4640750"/>
            <a:ext cx="3390300" cy="348000"/>
          </a:xfrm>
          <a:prstGeom prst="rect">
            <a:avLst/>
          </a:prstGeom>
          <a:noFill/>
          <a:ln>
            <a:noFill/>
          </a:ln>
        </p:spPr>
        <p:txBody>
          <a:bodyPr lIns="91425" tIns="91425" rIns="91425" bIns="91425" anchor="t" anchorCtr="0">
            <a:noAutofit/>
          </a:bodyPr>
          <a:lstStyle/>
          <a:p>
            <a:pPr lvl="0">
              <a:spcBef>
                <a:spcPts val="0"/>
              </a:spcBef>
              <a:buNone/>
            </a:pPr>
            <a:r>
              <a:rPr lang="en" u="sng">
                <a:solidFill>
                  <a:schemeClr val="hlink"/>
                </a:solidFill>
                <a:hlinkClick r:id="rId4"/>
              </a:rPr>
              <a:t>Source</a:t>
            </a:r>
            <a:r>
              <a:rPr lang="en"/>
              <a:t>: </a:t>
            </a:r>
            <a:r>
              <a:rPr lang="en" i="1">
                <a:solidFill>
                  <a:srgbClr val="CCCCCC"/>
                </a:solidFill>
              </a:rPr>
              <a:t>BWH Bulletin</a:t>
            </a:r>
            <a:r>
              <a:rPr lang="en">
                <a:solidFill>
                  <a:srgbClr val="CCCCCC"/>
                </a:solidFill>
              </a:rPr>
              <a:t>, June 7, 2013</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Example digital poster session</a:t>
            </a:r>
          </a:p>
        </p:txBody>
      </p:sp>
      <p:sp>
        <p:nvSpPr>
          <p:cNvPr id="101" name="Shape 101"/>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endParaRPr/>
          </a:p>
        </p:txBody>
      </p:sp>
      <p:pic>
        <p:nvPicPr>
          <p:cNvPr id="102" name="Shape 102" descr="nsf.jpg"/>
          <p:cNvPicPr preferRelativeResize="0"/>
          <p:nvPr/>
        </p:nvPicPr>
        <p:blipFill>
          <a:blip r:embed="rId3">
            <a:alphaModFix/>
          </a:blip>
          <a:stretch>
            <a:fillRect/>
          </a:stretch>
        </p:blipFill>
        <p:spPr>
          <a:xfrm>
            <a:off x="1229524" y="1315799"/>
            <a:ext cx="6684975" cy="3582024"/>
          </a:xfrm>
          <a:prstGeom prst="rect">
            <a:avLst/>
          </a:prstGeom>
          <a:noFill/>
          <a:ln>
            <a:noFill/>
          </a:ln>
        </p:spPr>
      </p:pic>
      <p:sp>
        <p:nvSpPr>
          <p:cNvPr id="103" name="Shape 103"/>
          <p:cNvSpPr txBox="1"/>
          <p:nvPr/>
        </p:nvSpPr>
        <p:spPr>
          <a:xfrm>
            <a:off x="476975" y="915250"/>
            <a:ext cx="1753200" cy="180600"/>
          </a:xfrm>
          <a:prstGeom prst="rect">
            <a:avLst/>
          </a:prstGeom>
          <a:noFill/>
          <a:ln>
            <a:noFill/>
          </a:ln>
        </p:spPr>
        <p:txBody>
          <a:bodyPr lIns="91425" tIns="91425" rIns="91425" bIns="91425" anchor="t" anchorCtr="0">
            <a:noAutofit/>
          </a:bodyPr>
          <a:lstStyle/>
          <a:p>
            <a:pPr lvl="0">
              <a:spcBef>
                <a:spcPts val="0"/>
              </a:spcBef>
              <a:buNone/>
            </a:pPr>
            <a:r>
              <a:rPr lang="en" u="sng">
                <a:solidFill>
                  <a:schemeClr val="hlink"/>
                </a:solidFill>
                <a:hlinkClick r:id="rId4"/>
              </a:rPr>
              <a:t>Source: Twitter</a:t>
            </a:r>
          </a:p>
          <a:p>
            <a:pPr lvl="0">
              <a:spcBef>
                <a:spcPts val="0"/>
              </a:spcBef>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Charts </a:t>
            </a:r>
          </a:p>
        </p:txBody>
      </p:sp>
      <p:sp>
        <p:nvSpPr>
          <p:cNvPr id="109" name="Shape 109"/>
          <p:cNvSpPr txBox="1">
            <a:spLocks noGrp="1"/>
          </p:cNvSpPr>
          <p:nvPr>
            <p:ph type="body" idx="1"/>
          </p:nvPr>
        </p:nvSpPr>
        <p:spPr>
          <a:xfrm>
            <a:off x="311700" y="1152468"/>
            <a:ext cx="4470600" cy="3416400"/>
          </a:xfrm>
          <a:prstGeom prst="rect">
            <a:avLst/>
          </a:prstGeom>
        </p:spPr>
        <p:txBody>
          <a:bodyPr lIns="91425" tIns="91425" rIns="91425" bIns="91425" anchor="t" anchorCtr="0">
            <a:noAutofit/>
          </a:bodyPr>
          <a:lstStyle/>
          <a:p>
            <a:pPr marL="457200" lvl="0" indent="-381000" rtl="0">
              <a:spcBef>
                <a:spcPts val="0"/>
              </a:spcBef>
              <a:buSzPct val="100000"/>
              <a:buFont typeface="Arial"/>
              <a:buChar char="•"/>
            </a:pPr>
            <a:r>
              <a:rPr lang="en" sz="2200" dirty="0"/>
              <a:t>Fonts should be readable from a distance</a:t>
            </a:r>
          </a:p>
          <a:p>
            <a:pPr marL="457200" lvl="0" indent="-381000" rtl="0">
              <a:spcBef>
                <a:spcPts val="0"/>
              </a:spcBef>
              <a:buSzPct val="100000"/>
              <a:buFont typeface="Arial"/>
              <a:buChar char="•"/>
            </a:pPr>
            <a:r>
              <a:rPr lang="en" sz="2200" dirty="0"/>
              <a:t>Concise captions </a:t>
            </a:r>
          </a:p>
          <a:p>
            <a:pPr marL="457200" lvl="0" indent="-381000" rtl="0">
              <a:spcBef>
                <a:spcPts val="0"/>
              </a:spcBef>
              <a:buSzPct val="100000"/>
              <a:buFont typeface="Arial"/>
              <a:buChar char="•"/>
            </a:pPr>
            <a:r>
              <a:rPr lang="en" sz="2200" dirty="0"/>
              <a:t>Annotation</a:t>
            </a:r>
          </a:p>
          <a:p>
            <a:pPr marL="457200" lvl="0" indent="-381000" rtl="0">
              <a:spcBef>
                <a:spcPts val="0"/>
              </a:spcBef>
              <a:buSzPct val="100000"/>
              <a:buFont typeface="Arial"/>
              <a:buChar char="•"/>
            </a:pPr>
            <a:r>
              <a:rPr lang="en" sz="2200" dirty="0"/>
              <a:t>Labeled data points</a:t>
            </a:r>
          </a:p>
          <a:p>
            <a:pPr marL="457200" lvl="0" indent="-381000">
              <a:spcBef>
                <a:spcPts val="0"/>
              </a:spcBef>
              <a:buSzPct val="100000"/>
              <a:buFont typeface="Arial"/>
              <a:buChar char="•"/>
            </a:pPr>
            <a:r>
              <a:rPr lang="en" sz="2200" dirty="0"/>
              <a:t>Consider light background color alternatives to white</a:t>
            </a:r>
          </a:p>
        </p:txBody>
      </p:sp>
      <p:pic>
        <p:nvPicPr>
          <p:cNvPr id="110" name="Shape 110" descr="Screen Shot 2016-10-17 at 3.48.46 PM.png"/>
          <p:cNvPicPr preferRelativeResize="0"/>
          <p:nvPr/>
        </p:nvPicPr>
        <p:blipFill>
          <a:blip r:embed="rId3">
            <a:alphaModFix/>
          </a:blip>
          <a:stretch>
            <a:fillRect/>
          </a:stretch>
        </p:blipFill>
        <p:spPr>
          <a:xfrm>
            <a:off x="5250900" y="950565"/>
            <a:ext cx="2686050" cy="320754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Graphics</a:t>
            </a:r>
          </a:p>
        </p:txBody>
      </p:sp>
      <p:sp>
        <p:nvSpPr>
          <p:cNvPr id="116" name="Shape 116"/>
          <p:cNvSpPr txBox="1">
            <a:spLocks noGrp="1"/>
          </p:cNvSpPr>
          <p:nvPr>
            <p:ph type="body" idx="1"/>
          </p:nvPr>
        </p:nvSpPr>
        <p:spPr>
          <a:xfrm>
            <a:off x="311700" y="1152475"/>
            <a:ext cx="4657800" cy="2589000"/>
          </a:xfrm>
          <a:prstGeom prst="rect">
            <a:avLst/>
          </a:prstGeom>
        </p:spPr>
        <p:txBody>
          <a:bodyPr lIns="91425" tIns="91425" rIns="91425" bIns="91425" anchor="t" anchorCtr="0">
            <a:noAutofit/>
          </a:bodyPr>
          <a:lstStyle/>
          <a:p>
            <a:pPr marL="495300" lvl="0" indent="-457200">
              <a:spcBef>
                <a:spcPts val="0"/>
              </a:spcBef>
              <a:buSzPct val="100000"/>
              <a:buFont typeface="Arial"/>
              <a:buChar char="•"/>
            </a:pPr>
            <a:r>
              <a:rPr lang="en" sz="2400" dirty="0"/>
              <a:t>Good ratio of graphics to </a:t>
            </a:r>
            <a:r>
              <a:rPr lang="en" sz="2400" dirty="0" smtClean="0"/>
              <a:t>text</a:t>
            </a:r>
            <a:endParaRPr lang="en-US" sz="2400" dirty="0" smtClean="0"/>
          </a:p>
          <a:p>
            <a:pPr marL="495300" lvl="0" indent="-457200">
              <a:spcBef>
                <a:spcPts val="0"/>
              </a:spcBef>
              <a:buSzPct val="100000"/>
              <a:buFont typeface="Arial"/>
              <a:buChar char="•"/>
            </a:pPr>
            <a:r>
              <a:rPr lang="en" sz="2400" dirty="0" smtClean="0"/>
              <a:t>Avoid </a:t>
            </a:r>
            <a:r>
              <a:rPr lang="en" sz="2400" dirty="0"/>
              <a:t>clip art. Use </a:t>
            </a:r>
            <a:r>
              <a:rPr lang="en" sz="2400" dirty="0" smtClean="0"/>
              <a:t>high definition </a:t>
            </a:r>
            <a:r>
              <a:rPr lang="en" sz="2400" dirty="0"/>
              <a:t>graphics and images.</a:t>
            </a:r>
          </a:p>
          <a:p>
            <a:pPr lvl="0" rtl="0">
              <a:spcBef>
                <a:spcPts val="0"/>
              </a:spcBef>
              <a:buNone/>
            </a:pPr>
            <a:r>
              <a:rPr lang="en" dirty="0" smtClean="0"/>
              <a:t>Google </a:t>
            </a:r>
            <a:r>
              <a:rPr lang="en" dirty="0"/>
              <a:t>has advanced search tools to help with </a:t>
            </a:r>
            <a:r>
              <a:rPr lang="en-US" dirty="0" smtClean="0"/>
              <a:t>finding </a:t>
            </a:r>
            <a:r>
              <a:rPr lang="en-US" dirty="0" smtClean="0"/>
              <a:t>HD images</a:t>
            </a:r>
            <a:r>
              <a:rPr lang="en" dirty="0"/>
              <a:t/>
            </a:r>
            <a:br>
              <a:rPr lang="en" dirty="0"/>
            </a:br>
            <a:endParaRPr lang="en" dirty="0"/>
          </a:p>
        </p:txBody>
      </p:sp>
      <p:pic>
        <p:nvPicPr>
          <p:cNvPr id="117" name="Shape 117" descr="W40263.jpg"/>
          <p:cNvPicPr preferRelativeResize="0"/>
          <p:nvPr/>
        </p:nvPicPr>
        <p:blipFill rotWithShape="1">
          <a:blip r:embed="rId3">
            <a:alphaModFix/>
          </a:blip>
          <a:srcRect l="12439" t="6835" r="21322" b="14325"/>
          <a:stretch/>
        </p:blipFill>
        <p:spPr>
          <a:xfrm>
            <a:off x="5262400" y="1402037"/>
            <a:ext cx="1741025" cy="2339419"/>
          </a:xfrm>
          <a:prstGeom prst="rect">
            <a:avLst/>
          </a:prstGeom>
          <a:noFill/>
          <a:ln>
            <a:noFill/>
          </a:ln>
        </p:spPr>
      </p:pic>
      <p:pic>
        <p:nvPicPr>
          <p:cNvPr id="118" name="Shape 118" descr="Mr.-Wuf.jpg"/>
          <p:cNvPicPr preferRelativeResize="0"/>
          <p:nvPr/>
        </p:nvPicPr>
        <p:blipFill>
          <a:blip r:embed="rId4">
            <a:alphaModFix/>
          </a:blip>
          <a:stretch>
            <a:fillRect/>
          </a:stretch>
        </p:blipFill>
        <p:spPr>
          <a:xfrm>
            <a:off x="6925325" y="1402037"/>
            <a:ext cx="1585525" cy="2339424"/>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776</Words>
  <Application>Microsoft Macintosh PowerPoint</Application>
  <PresentationFormat>On-screen Show (16:9)</PresentationFormat>
  <Paragraphs>124</Paragraphs>
  <Slides>25</Slides>
  <Notes>25</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slate</vt:lpstr>
      <vt:lpstr>Digital Poster Creation:  Basic Design Concepts and Tools </vt:lpstr>
      <vt:lpstr>Workshop Overview </vt:lpstr>
      <vt:lpstr>Before you begin . . .</vt:lpstr>
      <vt:lpstr>Ask: </vt:lpstr>
      <vt:lpstr>Poster Elements</vt:lpstr>
      <vt:lpstr>Consider the Digital Design Space</vt:lpstr>
      <vt:lpstr>Example digital poster session</vt:lpstr>
      <vt:lpstr>Charts </vt:lpstr>
      <vt:lpstr>Graphics</vt:lpstr>
      <vt:lpstr>Written Content </vt:lpstr>
      <vt:lpstr>Text </vt:lpstr>
      <vt:lpstr>Text</vt:lpstr>
      <vt:lpstr>Design Principles </vt:lpstr>
      <vt:lpstr>PowerPoint Presentation</vt:lpstr>
      <vt:lpstr>PowerPoint Presentation</vt:lpstr>
      <vt:lpstr>PowerPoint Presentation</vt:lpstr>
      <vt:lpstr>PowerPoint Presentation</vt:lpstr>
      <vt:lpstr>PowerPoint Presentation</vt:lpstr>
      <vt:lpstr>PowerPoint Presentation</vt:lpstr>
      <vt:lpstr>Plan your layout </vt:lpstr>
      <vt:lpstr>Size and aspect ratio</vt:lpstr>
      <vt:lpstr>Using PowerPoint on a Mac</vt:lpstr>
      <vt:lpstr>Using PowerPoint on a Mac</vt:lpstr>
      <vt:lpstr>Using PowerPoint on Windows</vt:lpstr>
      <vt:lpstr>Using PowerPoint on Windows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Poster Creation:  Basic Design Concepts and Tools </dc:title>
  <cp:lastModifiedBy>Alison Blaine</cp:lastModifiedBy>
  <cp:revision>3</cp:revision>
  <dcterms:modified xsi:type="dcterms:W3CDTF">2017-03-23T18:16:47Z</dcterms:modified>
</cp:coreProperties>
</file>